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62" r:id="rId5"/>
    <p:sldId id="263" r:id="rId6"/>
    <p:sldId id="264" r:id="rId7"/>
    <p:sldId id="265" r:id="rId8"/>
    <p:sldId id="276" r:id="rId9"/>
    <p:sldId id="314" r:id="rId10"/>
    <p:sldId id="280" r:id="rId11"/>
    <p:sldId id="281" r:id="rId12"/>
    <p:sldId id="299" r:id="rId13"/>
    <p:sldId id="308" r:id="rId14"/>
    <p:sldId id="289" r:id="rId15"/>
  </p:sldIdLst>
  <p:sldSz cx="18288000" cy="10287000"/>
  <p:notesSz cx="6858000" cy="9144000"/>
  <p:embeddedFontLst>
    <p:embeddedFont>
      <p:font typeface="Arial Narrow" panose="020B0606020202030204" pitchFamily="34" charset="0"/>
      <p:regular r:id="rId17"/>
      <p:bold r:id="rId18"/>
      <p:italic r:id="rId19"/>
      <p:boldItalic r:id="rId20"/>
    </p:embeddedFont>
    <p:embeddedFont>
      <p:font typeface="Assistant Regular" panose="020B0600000101010101" charset="-79"/>
      <p:regular r:id="rId21"/>
    </p:embeddedFont>
    <p:embeddedFont>
      <p:font typeface="Calibri" panose="020F0502020204030204" pitchFamily="34" charset="0"/>
      <p:regular r:id="rId22"/>
      <p:bold r:id="rId23"/>
      <p:italic r:id="rId24"/>
      <p:boldItalic r:id="rId25"/>
    </p:embeddedFont>
    <p:embeddedFont>
      <p:font typeface="Impact" panose="020B0806030902050204" pitchFamily="34" charset="0"/>
      <p:regular r:id="rId26"/>
    </p:embeddedFont>
    <p:embeddedFont>
      <p:font typeface="Ink Free" panose="03080402000500000000" pitchFamily="66" charset="0"/>
      <p:regular r:id="rId27"/>
    </p:embeddedFont>
    <p:embeddedFont>
      <p:font typeface="Knewave" panose="020B0600000101010101" charset="0"/>
      <p:regular r:id="rId28"/>
    </p:embeddedFont>
    <p:embeddedFont>
      <p:font typeface="The Hand Black" panose="03070902030502020204" pitchFamily="66" charset="0"/>
      <p:bold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26" autoAdjust="0"/>
    <p:restoredTop sz="94622" autoAdjust="0"/>
  </p:normalViewPr>
  <p:slideViewPr>
    <p:cSldViewPr>
      <p:cViewPr varScale="1">
        <p:scale>
          <a:sx n="54" d="100"/>
          <a:sy n="54" d="100"/>
        </p:scale>
        <p:origin x="778" y="11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9" d="100"/>
        <a:sy n="49" d="100"/>
      </p:scale>
      <p:origin x="0" y="-20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67AF8F-3575-484A-A68D-86A367A5C6E3}" type="datetimeFigureOut">
              <a:rPr lang="en-US" smtClean="0"/>
              <a:t>1/27/2023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66A7D9-261B-4BEA-9EA3-849042FAF82E}" type="slidenum">
              <a:rPr lang="en-US" smtClean="0"/>
              <a:t>‹#›</a:t>
            </a:fld>
            <a:endParaRPr lang="en-US"/>
          </a:p>
        </p:txBody>
      </p:sp>
    </p:spTree>
    <p:extLst>
      <p:ext uri="{BB962C8B-B14F-4D97-AF65-F5344CB8AC3E}">
        <p14:creationId xmlns:p14="http://schemas.microsoft.com/office/powerpoint/2010/main" val="360971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 Id="rId9"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8033" r="23645"/>
          <a:stretch>
            <a:fillRect/>
          </a:stretch>
        </p:blipFill>
        <p:spPr>
          <a:xfrm>
            <a:off x="425603" y="1028700"/>
            <a:ext cx="8718397" cy="8502018"/>
          </a:xfrm>
          <a:prstGeom prst="rect">
            <a:avLst/>
          </a:prstGeom>
        </p:spPr>
      </p:pic>
      <p:sp>
        <p:nvSpPr>
          <p:cNvPr id="3" name="TextBox 3"/>
          <p:cNvSpPr txBox="1"/>
          <p:nvPr/>
        </p:nvSpPr>
        <p:spPr>
          <a:xfrm>
            <a:off x="9895296" y="2957781"/>
            <a:ext cx="10928169" cy="4950073"/>
          </a:xfrm>
          <a:prstGeom prst="rect">
            <a:avLst/>
          </a:prstGeom>
        </p:spPr>
        <p:txBody>
          <a:bodyPr wrap="square" lIns="0" tIns="0" rIns="0" bIns="0" rtlCol="0" anchor="t">
            <a:spAutoFit/>
          </a:bodyPr>
          <a:lstStyle/>
          <a:p>
            <a:pPr>
              <a:lnSpc>
                <a:spcPts val="19268"/>
              </a:lnSpc>
            </a:pPr>
            <a:r>
              <a:rPr lang="en-US" sz="19300" spc="-487" dirty="0">
                <a:solidFill>
                  <a:srgbClr val="5E17EB"/>
                </a:solidFill>
                <a:latin typeface="Impact" panose="020B0806030902050204" pitchFamily="34" charset="0"/>
              </a:rPr>
              <a:t>POLICY</a:t>
            </a:r>
          </a:p>
          <a:p>
            <a:pPr>
              <a:lnSpc>
                <a:spcPts val="19268"/>
              </a:lnSpc>
            </a:pPr>
            <a:r>
              <a:rPr lang="en-US" sz="19300" spc="-487" dirty="0">
                <a:solidFill>
                  <a:srgbClr val="5E17EB"/>
                </a:solidFill>
                <a:latin typeface="Impact" panose="020B0806030902050204" pitchFamily="34" charset="0"/>
              </a:rPr>
              <a:t>DEBATE</a:t>
            </a:r>
          </a:p>
        </p:txBody>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873871" y="4475299"/>
            <a:ext cx="3007138" cy="1608819"/>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666669" y="8106852"/>
            <a:ext cx="3304682" cy="313945"/>
          </a:xfrm>
          <a:prstGeom prst="rect">
            <a:avLst/>
          </a:prstGeom>
        </p:spPr>
      </p:pic>
      <p:pic>
        <p:nvPicPr>
          <p:cNvPr id="6" name="Picture 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353516">
            <a:off x="15630383" y="1096113"/>
            <a:ext cx="2435160" cy="852306"/>
          </a:xfrm>
          <a:prstGeom prst="rect">
            <a:avLst/>
          </a:prstGeom>
        </p:spPr>
      </p:pic>
      <p:sp>
        <p:nvSpPr>
          <p:cNvPr id="7" name="AutoShape 7"/>
          <p:cNvSpPr/>
          <p:nvPr/>
        </p:nvSpPr>
        <p:spPr>
          <a:xfrm>
            <a:off x="414181" y="450788"/>
            <a:ext cx="11422" cy="295070"/>
          </a:xfrm>
          <a:prstGeom prst="rect">
            <a:avLst/>
          </a:prstGeom>
          <a:solidFill>
            <a:srgbClr val="5E17EB"/>
          </a:solid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56263" b="7032"/>
          <a:stretch>
            <a:fillRect/>
          </a:stretch>
        </p:blipFill>
        <p:spPr>
          <a:xfrm>
            <a:off x="0" y="5812044"/>
            <a:ext cx="18288000" cy="4474956"/>
          </a:xfrm>
          <a:prstGeom prst="rect">
            <a:avLst/>
          </a:prstGeom>
        </p:spPr>
      </p:pic>
      <p:sp>
        <p:nvSpPr>
          <p:cNvPr id="4" name="TextBox 4"/>
          <p:cNvSpPr txBox="1"/>
          <p:nvPr/>
        </p:nvSpPr>
        <p:spPr>
          <a:xfrm>
            <a:off x="7391400" y="1594552"/>
            <a:ext cx="11106301" cy="2880404"/>
          </a:xfrm>
          <a:prstGeom prst="rect">
            <a:avLst/>
          </a:prstGeom>
        </p:spPr>
        <p:txBody>
          <a:bodyPr lIns="0" tIns="0" rIns="0" bIns="0" rtlCol="0" anchor="t">
            <a:spAutoFit/>
          </a:bodyPr>
          <a:lstStyle/>
          <a:p>
            <a:pPr marL="868690" lvl="1" indent="-434345">
              <a:lnSpc>
                <a:spcPct val="150000"/>
              </a:lnSpc>
              <a:buFont typeface="Arial"/>
              <a:buChar char="•"/>
            </a:pPr>
            <a:r>
              <a:rPr lang="en-US" sz="6600" dirty="0">
                <a:solidFill>
                  <a:srgbClr val="000000"/>
                </a:solidFill>
                <a:latin typeface="The Hand Black" panose="03070902030502020204" pitchFamily="66" charset="0"/>
              </a:rPr>
              <a:t>Today, we will look at how to do policy debate</a:t>
            </a:r>
          </a:p>
          <a:p>
            <a:pPr marL="868691" lvl="1" indent="-434346">
              <a:lnSpc>
                <a:spcPct val="150000"/>
              </a:lnSpc>
              <a:buFont typeface="Arial"/>
              <a:buChar char="•"/>
            </a:pPr>
            <a:r>
              <a:rPr lang="en-US" sz="6600" dirty="0">
                <a:solidFill>
                  <a:srgbClr val="000000"/>
                </a:solidFill>
                <a:latin typeface="The Hand Black" panose="03070902030502020204" pitchFamily="66" charset="0"/>
              </a:rPr>
              <a:t>You will need your brain!</a:t>
            </a:r>
          </a:p>
        </p:txBody>
      </p:sp>
      <p:grpSp>
        <p:nvGrpSpPr>
          <p:cNvPr id="5" name="Group 5"/>
          <p:cNvGrpSpPr/>
          <p:nvPr/>
        </p:nvGrpSpPr>
        <p:grpSpPr>
          <a:xfrm>
            <a:off x="381000" y="3619500"/>
            <a:ext cx="6766507" cy="516300"/>
            <a:chOff x="0" y="0"/>
            <a:chExt cx="5908732" cy="450850"/>
          </a:xfrm>
        </p:grpSpPr>
        <p:sp>
          <p:nvSpPr>
            <p:cNvPr id="6" name="Freeform 6"/>
            <p:cNvSpPr/>
            <p:nvPr/>
          </p:nvSpPr>
          <p:spPr>
            <a:xfrm>
              <a:off x="-12700" y="-5080"/>
              <a:ext cx="5934132" cy="462280"/>
            </a:xfrm>
            <a:custGeom>
              <a:avLst/>
              <a:gdLst/>
              <a:ahLst/>
              <a:cxnLst/>
              <a:rect l="l" t="t" r="r" b="b"/>
              <a:pathLst>
                <a:path w="5934132" h="462280">
                  <a:moveTo>
                    <a:pt x="5912034" y="294640"/>
                  </a:moveTo>
                  <a:lnTo>
                    <a:pt x="5907763" y="327660"/>
                  </a:lnTo>
                  <a:cubicBezTo>
                    <a:pt x="5901782" y="294640"/>
                    <a:pt x="5903491" y="311150"/>
                    <a:pt x="5901782" y="285750"/>
                  </a:cubicBezTo>
                  <a:cubicBezTo>
                    <a:pt x="5877860" y="280670"/>
                    <a:pt x="5875297" y="232410"/>
                    <a:pt x="5858210" y="212090"/>
                  </a:cubicBezTo>
                  <a:lnTo>
                    <a:pt x="5858210" y="215900"/>
                  </a:lnTo>
                  <a:cubicBezTo>
                    <a:pt x="5851375" y="236220"/>
                    <a:pt x="5843686" y="240030"/>
                    <a:pt x="5836851" y="236220"/>
                  </a:cubicBezTo>
                  <a:cubicBezTo>
                    <a:pt x="5836851" y="222250"/>
                    <a:pt x="5829162" y="219710"/>
                    <a:pt x="5836851" y="201930"/>
                  </a:cubicBezTo>
                  <a:cubicBezTo>
                    <a:pt x="5829162" y="194310"/>
                    <a:pt x="5822327" y="195580"/>
                    <a:pt x="5814638" y="198120"/>
                  </a:cubicBezTo>
                  <a:cubicBezTo>
                    <a:pt x="5812929" y="195580"/>
                    <a:pt x="5811220" y="198120"/>
                    <a:pt x="5809512" y="200660"/>
                  </a:cubicBezTo>
                  <a:cubicBezTo>
                    <a:pt x="5803531" y="204470"/>
                    <a:pt x="5797551" y="210820"/>
                    <a:pt x="5790716" y="214630"/>
                  </a:cubicBezTo>
                  <a:cubicBezTo>
                    <a:pt x="5783881" y="215900"/>
                    <a:pt x="5777046" y="218440"/>
                    <a:pt x="5770211" y="219710"/>
                  </a:cubicBezTo>
                  <a:cubicBezTo>
                    <a:pt x="5766794" y="218440"/>
                    <a:pt x="5764231" y="215900"/>
                    <a:pt x="5760813" y="210820"/>
                  </a:cubicBezTo>
                  <a:lnTo>
                    <a:pt x="5764231" y="191770"/>
                  </a:lnTo>
                  <a:cubicBezTo>
                    <a:pt x="5746289" y="179070"/>
                    <a:pt x="5759959" y="238760"/>
                    <a:pt x="5741163" y="213360"/>
                  </a:cubicBezTo>
                  <a:cubicBezTo>
                    <a:pt x="5734328" y="196850"/>
                    <a:pt x="5743726" y="189230"/>
                    <a:pt x="5740309" y="187960"/>
                  </a:cubicBezTo>
                  <a:cubicBezTo>
                    <a:pt x="5701008" y="194310"/>
                    <a:pt x="5660854" y="175260"/>
                    <a:pt x="5624116" y="219710"/>
                  </a:cubicBezTo>
                  <a:cubicBezTo>
                    <a:pt x="5615573" y="179070"/>
                    <a:pt x="5582253" y="217170"/>
                    <a:pt x="5568583" y="177800"/>
                  </a:cubicBezTo>
                  <a:cubicBezTo>
                    <a:pt x="5560894" y="189230"/>
                    <a:pt x="5553204" y="190500"/>
                    <a:pt x="5548078" y="200660"/>
                  </a:cubicBezTo>
                  <a:cubicBezTo>
                    <a:pt x="5542952" y="199390"/>
                    <a:pt x="5538681" y="198120"/>
                    <a:pt x="5535263" y="199390"/>
                  </a:cubicBezTo>
                  <a:cubicBezTo>
                    <a:pt x="5536118" y="194310"/>
                    <a:pt x="5536972" y="187960"/>
                    <a:pt x="5538681" y="190500"/>
                  </a:cubicBezTo>
                  <a:cubicBezTo>
                    <a:pt x="5510487" y="118110"/>
                    <a:pt x="5502797" y="255270"/>
                    <a:pt x="5476312" y="166370"/>
                  </a:cubicBezTo>
                  <a:cubicBezTo>
                    <a:pt x="5471186" y="223520"/>
                    <a:pt x="5431032" y="153670"/>
                    <a:pt x="5412236" y="205740"/>
                  </a:cubicBezTo>
                  <a:lnTo>
                    <a:pt x="5407109" y="205740"/>
                  </a:lnTo>
                  <a:cubicBezTo>
                    <a:pt x="5405401" y="196850"/>
                    <a:pt x="5405401" y="187960"/>
                    <a:pt x="5406255" y="179070"/>
                  </a:cubicBezTo>
                  <a:cubicBezTo>
                    <a:pt x="5356702" y="175260"/>
                    <a:pt x="5302024" y="151130"/>
                    <a:pt x="5259306" y="147320"/>
                  </a:cubicBezTo>
                  <a:cubicBezTo>
                    <a:pt x="5222568" y="199390"/>
                    <a:pt x="5172161" y="119380"/>
                    <a:pt x="5139696" y="193040"/>
                  </a:cubicBezTo>
                  <a:cubicBezTo>
                    <a:pt x="5134570" y="189230"/>
                    <a:pt x="5124317" y="182880"/>
                    <a:pt x="5114920" y="177800"/>
                  </a:cubicBezTo>
                  <a:cubicBezTo>
                    <a:pt x="5111502" y="175260"/>
                    <a:pt x="5108085" y="173990"/>
                    <a:pt x="5103813" y="171450"/>
                  </a:cubicBezTo>
                  <a:cubicBezTo>
                    <a:pt x="5082454" y="161290"/>
                    <a:pt x="5058532" y="154940"/>
                    <a:pt x="5036319" y="172720"/>
                  </a:cubicBezTo>
                  <a:lnTo>
                    <a:pt x="5039736" y="163830"/>
                  </a:lnTo>
                  <a:cubicBezTo>
                    <a:pt x="4999581" y="166370"/>
                    <a:pt x="4948320" y="168910"/>
                    <a:pt x="4920126" y="214630"/>
                  </a:cubicBezTo>
                  <a:cubicBezTo>
                    <a:pt x="4909019" y="142240"/>
                    <a:pt x="4891932" y="156210"/>
                    <a:pt x="4874845" y="133350"/>
                  </a:cubicBezTo>
                  <a:cubicBezTo>
                    <a:pt x="4847506" y="165100"/>
                    <a:pt x="4792827" y="153670"/>
                    <a:pt x="4750963" y="181610"/>
                  </a:cubicBezTo>
                  <a:cubicBezTo>
                    <a:pt x="4744983" y="148590"/>
                    <a:pt x="4716789" y="194310"/>
                    <a:pt x="4715080" y="146050"/>
                  </a:cubicBezTo>
                  <a:cubicBezTo>
                    <a:pt x="4598034" y="233680"/>
                    <a:pt x="4455356" y="195580"/>
                    <a:pt x="4333183" y="120650"/>
                  </a:cubicBezTo>
                  <a:lnTo>
                    <a:pt x="4334892" y="116840"/>
                  </a:lnTo>
                  <a:cubicBezTo>
                    <a:pt x="4323785" y="134620"/>
                    <a:pt x="4310969" y="166370"/>
                    <a:pt x="4299009" y="195580"/>
                  </a:cubicBezTo>
                  <a:cubicBezTo>
                    <a:pt x="4279359" y="193040"/>
                    <a:pt x="4259708" y="190500"/>
                    <a:pt x="4240058" y="186690"/>
                  </a:cubicBezTo>
                  <a:cubicBezTo>
                    <a:pt x="4233223" y="185420"/>
                    <a:pt x="4225534" y="184150"/>
                    <a:pt x="4218699" y="184150"/>
                  </a:cubicBezTo>
                  <a:cubicBezTo>
                    <a:pt x="4218699" y="181610"/>
                    <a:pt x="4219553" y="179070"/>
                    <a:pt x="4222116" y="173990"/>
                  </a:cubicBezTo>
                  <a:cubicBezTo>
                    <a:pt x="4200758" y="194310"/>
                    <a:pt x="4179399" y="134620"/>
                    <a:pt x="4153768" y="170180"/>
                  </a:cubicBezTo>
                  <a:lnTo>
                    <a:pt x="4152914" y="157480"/>
                  </a:lnTo>
                  <a:lnTo>
                    <a:pt x="4140098" y="171450"/>
                  </a:lnTo>
                  <a:lnTo>
                    <a:pt x="4136681" y="171450"/>
                  </a:lnTo>
                  <a:cubicBezTo>
                    <a:pt x="4137535" y="158750"/>
                    <a:pt x="4138390" y="143510"/>
                    <a:pt x="4143516" y="140970"/>
                  </a:cubicBezTo>
                  <a:cubicBezTo>
                    <a:pt x="4079439" y="133350"/>
                    <a:pt x="4014508" y="137160"/>
                    <a:pt x="3949577" y="143510"/>
                  </a:cubicBezTo>
                  <a:cubicBezTo>
                    <a:pt x="3863287" y="135890"/>
                    <a:pt x="3776997" y="139700"/>
                    <a:pt x="3686435" y="173990"/>
                  </a:cubicBezTo>
                  <a:cubicBezTo>
                    <a:pt x="3642008" y="176530"/>
                    <a:pt x="3597582" y="176530"/>
                    <a:pt x="3554009" y="172720"/>
                  </a:cubicBezTo>
                  <a:lnTo>
                    <a:pt x="3561698" y="157480"/>
                  </a:lnTo>
                  <a:lnTo>
                    <a:pt x="3540340" y="171450"/>
                  </a:lnTo>
                  <a:cubicBezTo>
                    <a:pt x="3535214" y="171450"/>
                    <a:pt x="3530087" y="170180"/>
                    <a:pt x="3524961" y="170180"/>
                  </a:cubicBezTo>
                  <a:cubicBezTo>
                    <a:pt x="3524961" y="168910"/>
                    <a:pt x="3525815" y="168910"/>
                    <a:pt x="3525815" y="167640"/>
                  </a:cubicBezTo>
                  <a:cubicBezTo>
                    <a:pt x="3477117" y="138430"/>
                    <a:pt x="3425856" y="181610"/>
                    <a:pt x="3378012" y="172720"/>
                  </a:cubicBezTo>
                  <a:cubicBezTo>
                    <a:pt x="3378012" y="165100"/>
                    <a:pt x="3385701" y="149860"/>
                    <a:pt x="3379720" y="140970"/>
                  </a:cubicBezTo>
                  <a:cubicBezTo>
                    <a:pt x="3343838" y="182880"/>
                    <a:pt x="3324187" y="82550"/>
                    <a:pt x="3304537" y="171450"/>
                  </a:cubicBezTo>
                  <a:cubicBezTo>
                    <a:pt x="3302828" y="167640"/>
                    <a:pt x="3301974" y="147320"/>
                    <a:pt x="3306246" y="139700"/>
                  </a:cubicBezTo>
                  <a:cubicBezTo>
                    <a:pt x="3207140" y="165100"/>
                    <a:pt x="3106326" y="160020"/>
                    <a:pt x="3007221" y="140970"/>
                  </a:cubicBezTo>
                  <a:cubicBezTo>
                    <a:pt x="2924348" y="217170"/>
                    <a:pt x="2835495" y="144780"/>
                    <a:pt x="2749205" y="199390"/>
                  </a:cubicBezTo>
                  <a:lnTo>
                    <a:pt x="2744933" y="199390"/>
                  </a:lnTo>
                  <a:lnTo>
                    <a:pt x="2745788" y="186690"/>
                  </a:lnTo>
                  <a:cubicBezTo>
                    <a:pt x="2732118" y="193040"/>
                    <a:pt x="2718448" y="198120"/>
                    <a:pt x="2703924" y="200660"/>
                  </a:cubicBezTo>
                  <a:cubicBezTo>
                    <a:pt x="2672313" y="201930"/>
                    <a:pt x="2640702" y="203200"/>
                    <a:pt x="2609945" y="204470"/>
                  </a:cubicBezTo>
                  <a:cubicBezTo>
                    <a:pt x="2589440" y="201930"/>
                    <a:pt x="2569790" y="199390"/>
                    <a:pt x="2549286" y="195580"/>
                  </a:cubicBezTo>
                  <a:lnTo>
                    <a:pt x="2549286" y="193040"/>
                  </a:lnTo>
                  <a:cubicBezTo>
                    <a:pt x="2546723" y="193040"/>
                    <a:pt x="2543305" y="194310"/>
                    <a:pt x="2540742" y="194310"/>
                  </a:cubicBezTo>
                  <a:cubicBezTo>
                    <a:pt x="2494607" y="185420"/>
                    <a:pt x="2447617" y="176530"/>
                    <a:pt x="2401482" y="180340"/>
                  </a:cubicBezTo>
                  <a:cubicBezTo>
                    <a:pt x="2386103" y="177800"/>
                    <a:pt x="2373288" y="177800"/>
                    <a:pt x="2360473" y="179070"/>
                  </a:cubicBezTo>
                  <a:cubicBezTo>
                    <a:pt x="2289561" y="162560"/>
                    <a:pt x="2218649" y="142240"/>
                    <a:pt x="2146883" y="152400"/>
                  </a:cubicBezTo>
                  <a:cubicBezTo>
                    <a:pt x="2106729" y="140970"/>
                    <a:pt x="2065720" y="142240"/>
                    <a:pt x="2023856" y="148590"/>
                  </a:cubicBezTo>
                  <a:lnTo>
                    <a:pt x="2024711" y="146050"/>
                  </a:lnTo>
                  <a:cubicBezTo>
                    <a:pt x="2024711" y="147320"/>
                    <a:pt x="2023856" y="147320"/>
                    <a:pt x="2023856" y="148590"/>
                  </a:cubicBezTo>
                  <a:cubicBezTo>
                    <a:pt x="1969177" y="157480"/>
                    <a:pt x="1913644" y="176530"/>
                    <a:pt x="1858111" y="185420"/>
                  </a:cubicBezTo>
                  <a:cubicBezTo>
                    <a:pt x="1836752" y="173990"/>
                    <a:pt x="1814539" y="168910"/>
                    <a:pt x="1788054" y="190500"/>
                  </a:cubicBezTo>
                  <a:lnTo>
                    <a:pt x="1793180" y="173990"/>
                  </a:lnTo>
                  <a:cubicBezTo>
                    <a:pt x="1782073" y="181610"/>
                    <a:pt x="1770967" y="186690"/>
                    <a:pt x="1759860" y="187960"/>
                  </a:cubicBezTo>
                  <a:cubicBezTo>
                    <a:pt x="1754734" y="186690"/>
                    <a:pt x="1749608" y="186690"/>
                    <a:pt x="1744482" y="185420"/>
                  </a:cubicBezTo>
                  <a:cubicBezTo>
                    <a:pt x="1741918" y="184150"/>
                    <a:pt x="1740210" y="182880"/>
                    <a:pt x="1737647" y="180340"/>
                  </a:cubicBezTo>
                  <a:cubicBezTo>
                    <a:pt x="1740210" y="177800"/>
                    <a:pt x="1739355" y="172720"/>
                    <a:pt x="1743627" y="168910"/>
                  </a:cubicBezTo>
                  <a:cubicBezTo>
                    <a:pt x="1686385" y="97790"/>
                    <a:pt x="1619745" y="171450"/>
                    <a:pt x="1558232" y="166370"/>
                  </a:cubicBezTo>
                  <a:lnTo>
                    <a:pt x="1565921" y="134620"/>
                  </a:lnTo>
                  <a:cubicBezTo>
                    <a:pt x="1535164" y="171450"/>
                    <a:pt x="1481340" y="133350"/>
                    <a:pt x="1442039" y="149860"/>
                  </a:cubicBezTo>
                  <a:lnTo>
                    <a:pt x="1444602" y="134620"/>
                  </a:lnTo>
                  <a:lnTo>
                    <a:pt x="1424098" y="154940"/>
                  </a:lnTo>
                  <a:lnTo>
                    <a:pt x="1424098" y="124460"/>
                  </a:lnTo>
                  <a:cubicBezTo>
                    <a:pt x="1401884" y="123190"/>
                    <a:pt x="1379671" y="127000"/>
                    <a:pt x="1358312" y="130810"/>
                  </a:cubicBezTo>
                  <a:cubicBezTo>
                    <a:pt x="1276294" y="95250"/>
                    <a:pt x="1194276" y="100330"/>
                    <a:pt x="1112257" y="121920"/>
                  </a:cubicBezTo>
                  <a:cubicBezTo>
                    <a:pt x="1066976" y="118110"/>
                    <a:pt x="1023404" y="121920"/>
                    <a:pt x="979832" y="128270"/>
                  </a:cubicBezTo>
                  <a:cubicBezTo>
                    <a:pt x="910629" y="138430"/>
                    <a:pt x="841426" y="156210"/>
                    <a:pt x="769660" y="165100"/>
                  </a:cubicBezTo>
                  <a:cubicBezTo>
                    <a:pt x="771369" y="162560"/>
                    <a:pt x="772223" y="153670"/>
                    <a:pt x="774786" y="151130"/>
                  </a:cubicBezTo>
                  <a:cubicBezTo>
                    <a:pt x="769660" y="158750"/>
                    <a:pt x="764534" y="171450"/>
                    <a:pt x="758554" y="173990"/>
                  </a:cubicBezTo>
                  <a:lnTo>
                    <a:pt x="755136" y="173990"/>
                  </a:lnTo>
                  <a:cubicBezTo>
                    <a:pt x="753427" y="167640"/>
                    <a:pt x="757699" y="161290"/>
                    <a:pt x="759408" y="158750"/>
                  </a:cubicBezTo>
                  <a:cubicBezTo>
                    <a:pt x="733777" y="111760"/>
                    <a:pt x="682516" y="184150"/>
                    <a:pt x="666283" y="148590"/>
                  </a:cubicBezTo>
                  <a:cubicBezTo>
                    <a:pt x="659448" y="152400"/>
                    <a:pt x="656031" y="168910"/>
                    <a:pt x="658594" y="182880"/>
                  </a:cubicBezTo>
                  <a:cubicBezTo>
                    <a:pt x="595371" y="186690"/>
                    <a:pt x="533003" y="181610"/>
                    <a:pt x="471490" y="143510"/>
                  </a:cubicBezTo>
                  <a:cubicBezTo>
                    <a:pt x="400578" y="196850"/>
                    <a:pt x="324540" y="68580"/>
                    <a:pt x="244231" y="81280"/>
                  </a:cubicBezTo>
                  <a:lnTo>
                    <a:pt x="246794" y="100330"/>
                  </a:lnTo>
                  <a:cubicBezTo>
                    <a:pt x="219454" y="40640"/>
                    <a:pt x="181863" y="180340"/>
                    <a:pt x="165630" y="91440"/>
                  </a:cubicBezTo>
                  <a:lnTo>
                    <a:pt x="169047" y="87630"/>
                  </a:lnTo>
                  <a:cubicBezTo>
                    <a:pt x="154523" y="43180"/>
                    <a:pt x="132310" y="191770"/>
                    <a:pt x="123766" y="138430"/>
                  </a:cubicBezTo>
                  <a:lnTo>
                    <a:pt x="121203" y="160020"/>
                  </a:lnTo>
                  <a:cubicBezTo>
                    <a:pt x="102407" y="165100"/>
                    <a:pt x="119495" y="134620"/>
                    <a:pt x="105825" y="125730"/>
                  </a:cubicBezTo>
                  <a:cubicBezTo>
                    <a:pt x="100699" y="128270"/>
                    <a:pt x="103262" y="165100"/>
                    <a:pt x="92155" y="152400"/>
                  </a:cubicBezTo>
                  <a:cubicBezTo>
                    <a:pt x="91301" y="63500"/>
                    <a:pt x="46874" y="170180"/>
                    <a:pt x="46874" y="69850"/>
                  </a:cubicBezTo>
                  <a:cubicBezTo>
                    <a:pt x="57127" y="69850"/>
                    <a:pt x="32350" y="30480"/>
                    <a:pt x="55418" y="10160"/>
                  </a:cubicBezTo>
                  <a:cubicBezTo>
                    <a:pt x="48583" y="0"/>
                    <a:pt x="18680" y="3810"/>
                    <a:pt x="20389" y="45720"/>
                  </a:cubicBezTo>
                  <a:cubicBezTo>
                    <a:pt x="16972" y="91440"/>
                    <a:pt x="0" y="129540"/>
                    <a:pt x="22098" y="165100"/>
                  </a:cubicBezTo>
                  <a:lnTo>
                    <a:pt x="26370" y="132080"/>
                  </a:lnTo>
                  <a:cubicBezTo>
                    <a:pt x="32350" y="165100"/>
                    <a:pt x="30641" y="148590"/>
                    <a:pt x="32350" y="173990"/>
                  </a:cubicBezTo>
                  <a:cubicBezTo>
                    <a:pt x="56272" y="179070"/>
                    <a:pt x="58835" y="227330"/>
                    <a:pt x="75922" y="247650"/>
                  </a:cubicBezTo>
                  <a:lnTo>
                    <a:pt x="75922" y="243840"/>
                  </a:lnTo>
                  <a:cubicBezTo>
                    <a:pt x="82757" y="223520"/>
                    <a:pt x="90446" y="219710"/>
                    <a:pt x="97281" y="223520"/>
                  </a:cubicBezTo>
                  <a:cubicBezTo>
                    <a:pt x="97281" y="237490"/>
                    <a:pt x="104971" y="241300"/>
                    <a:pt x="97281" y="257810"/>
                  </a:cubicBezTo>
                  <a:cubicBezTo>
                    <a:pt x="104971" y="265430"/>
                    <a:pt x="111805" y="264160"/>
                    <a:pt x="119495" y="261620"/>
                  </a:cubicBezTo>
                  <a:cubicBezTo>
                    <a:pt x="121203" y="264160"/>
                    <a:pt x="122912" y="261620"/>
                    <a:pt x="124621" y="259080"/>
                  </a:cubicBezTo>
                  <a:cubicBezTo>
                    <a:pt x="130601" y="255270"/>
                    <a:pt x="136582" y="248920"/>
                    <a:pt x="143417" y="245110"/>
                  </a:cubicBezTo>
                  <a:cubicBezTo>
                    <a:pt x="150251" y="243840"/>
                    <a:pt x="157086" y="241300"/>
                    <a:pt x="163921" y="240030"/>
                  </a:cubicBezTo>
                  <a:cubicBezTo>
                    <a:pt x="167339" y="241300"/>
                    <a:pt x="169902" y="243840"/>
                    <a:pt x="173319" y="248920"/>
                  </a:cubicBezTo>
                  <a:lnTo>
                    <a:pt x="169902" y="267970"/>
                  </a:lnTo>
                  <a:cubicBezTo>
                    <a:pt x="187843" y="280670"/>
                    <a:pt x="174173" y="220980"/>
                    <a:pt x="192969" y="246380"/>
                  </a:cubicBezTo>
                  <a:cubicBezTo>
                    <a:pt x="199804" y="262890"/>
                    <a:pt x="190406" y="270510"/>
                    <a:pt x="193824" y="271780"/>
                  </a:cubicBezTo>
                  <a:cubicBezTo>
                    <a:pt x="233124" y="265430"/>
                    <a:pt x="273279" y="284480"/>
                    <a:pt x="310016" y="240030"/>
                  </a:cubicBezTo>
                  <a:cubicBezTo>
                    <a:pt x="318560" y="280670"/>
                    <a:pt x="351880" y="242570"/>
                    <a:pt x="365549" y="281940"/>
                  </a:cubicBezTo>
                  <a:cubicBezTo>
                    <a:pt x="373239" y="270510"/>
                    <a:pt x="380928" y="269240"/>
                    <a:pt x="386054" y="259080"/>
                  </a:cubicBezTo>
                  <a:cubicBezTo>
                    <a:pt x="391180" y="260350"/>
                    <a:pt x="395452" y="261620"/>
                    <a:pt x="398869" y="260350"/>
                  </a:cubicBezTo>
                  <a:cubicBezTo>
                    <a:pt x="398015" y="265430"/>
                    <a:pt x="397161" y="271780"/>
                    <a:pt x="395452" y="269240"/>
                  </a:cubicBezTo>
                  <a:cubicBezTo>
                    <a:pt x="423646" y="341630"/>
                    <a:pt x="431335" y="204470"/>
                    <a:pt x="457820" y="293370"/>
                  </a:cubicBezTo>
                  <a:cubicBezTo>
                    <a:pt x="462946" y="236220"/>
                    <a:pt x="503101" y="306070"/>
                    <a:pt x="521897" y="254000"/>
                  </a:cubicBezTo>
                  <a:lnTo>
                    <a:pt x="527023" y="254000"/>
                  </a:lnTo>
                  <a:cubicBezTo>
                    <a:pt x="528732" y="262890"/>
                    <a:pt x="528732" y="271780"/>
                    <a:pt x="527877" y="280670"/>
                  </a:cubicBezTo>
                  <a:cubicBezTo>
                    <a:pt x="577430" y="284480"/>
                    <a:pt x="632109" y="308610"/>
                    <a:pt x="674827" y="312420"/>
                  </a:cubicBezTo>
                  <a:cubicBezTo>
                    <a:pt x="711564" y="260350"/>
                    <a:pt x="761971" y="340360"/>
                    <a:pt x="794437" y="266700"/>
                  </a:cubicBezTo>
                  <a:cubicBezTo>
                    <a:pt x="820067" y="283210"/>
                    <a:pt x="861076" y="316230"/>
                    <a:pt x="896959" y="288290"/>
                  </a:cubicBezTo>
                  <a:lnTo>
                    <a:pt x="893542" y="297180"/>
                  </a:lnTo>
                  <a:cubicBezTo>
                    <a:pt x="921736" y="295910"/>
                    <a:pt x="954201" y="293370"/>
                    <a:pt x="981541" y="278130"/>
                  </a:cubicBezTo>
                  <a:cubicBezTo>
                    <a:pt x="993502" y="270510"/>
                    <a:pt x="1004608" y="261620"/>
                    <a:pt x="1014006" y="246380"/>
                  </a:cubicBezTo>
                  <a:cubicBezTo>
                    <a:pt x="1024259" y="318770"/>
                    <a:pt x="1042200" y="304800"/>
                    <a:pt x="1059287" y="327660"/>
                  </a:cubicBezTo>
                  <a:cubicBezTo>
                    <a:pt x="1086627" y="295910"/>
                    <a:pt x="1141306" y="307340"/>
                    <a:pt x="1183169" y="279400"/>
                  </a:cubicBezTo>
                  <a:cubicBezTo>
                    <a:pt x="1189150" y="312420"/>
                    <a:pt x="1217343" y="266700"/>
                    <a:pt x="1219052" y="314960"/>
                  </a:cubicBezTo>
                  <a:cubicBezTo>
                    <a:pt x="1336099" y="227330"/>
                    <a:pt x="1478777" y="265430"/>
                    <a:pt x="1600949" y="340360"/>
                  </a:cubicBezTo>
                  <a:lnTo>
                    <a:pt x="1599241" y="344170"/>
                  </a:lnTo>
                  <a:cubicBezTo>
                    <a:pt x="1610347" y="326390"/>
                    <a:pt x="1623163" y="294640"/>
                    <a:pt x="1635124" y="265430"/>
                  </a:cubicBezTo>
                  <a:cubicBezTo>
                    <a:pt x="1654774" y="267970"/>
                    <a:pt x="1674424" y="270510"/>
                    <a:pt x="1694075" y="274320"/>
                  </a:cubicBezTo>
                  <a:cubicBezTo>
                    <a:pt x="1700909" y="275590"/>
                    <a:pt x="1708598" y="276860"/>
                    <a:pt x="1715433" y="276860"/>
                  </a:cubicBezTo>
                  <a:cubicBezTo>
                    <a:pt x="1715433" y="279400"/>
                    <a:pt x="1714579" y="281940"/>
                    <a:pt x="1712016" y="287020"/>
                  </a:cubicBezTo>
                  <a:cubicBezTo>
                    <a:pt x="1733375" y="266700"/>
                    <a:pt x="1754734" y="327660"/>
                    <a:pt x="1780364" y="290830"/>
                  </a:cubicBezTo>
                  <a:lnTo>
                    <a:pt x="1781219" y="303530"/>
                  </a:lnTo>
                  <a:lnTo>
                    <a:pt x="1794034" y="289560"/>
                  </a:lnTo>
                  <a:lnTo>
                    <a:pt x="1797452" y="289560"/>
                  </a:lnTo>
                  <a:cubicBezTo>
                    <a:pt x="1796597" y="302260"/>
                    <a:pt x="1795743" y="317500"/>
                    <a:pt x="1790617" y="320040"/>
                  </a:cubicBezTo>
                  <a:cubicBezTo>
                    <a:pt x="1854694" y="327660"/>
                    <a:pt x="1918770" y="323850"/>
                    <a:pt x="1984556" y="317500"/>
                  </a:cubicBezTo>
                  <a:cubicBezTo>
                    <a:pt x="2070846" y="325120"/>
                    <a:pt x="2157136" y="321310"/>
                    <a:pt x="2247698" y="287020"/>
                  </a:cubicBezTo>
                  <a:cubicBezTo>
                    <a:pt x="2292124" y="284480"/>
                    <a:pt x="2336551" y="284480"/>
                    <a:pt x="2380123" y="288290"/>
                  </a:cubicBezTo>
                  <a:lnTo>
                    <a:pt x="2372434" y="303530"/>
                  </a:lnTo>
                  <a:lnTo>
                    <a:pt x="2393793" y="289560"/>
                  </a:lnTo>
                  <a:cubicBezTo>
                    <a:pt x="2398919" y="289560"/>
                    <a:pt x="2404045" y="290830"/>
                    <a:pt x="2409171" y="290830"/>
                  </a:cubicBezTo>
                  <a:cubicBezTo>
                    <a:pt x="2409171" y="292100"/>
                    <a:pt x="2408317" y="292100"/>
                    <a:pt x="2408317" y="293370"/>
                  </a:cubicBezTo>
                  <a:cubicBezTo>
                    <a:pt x="2457015" y="322580"/>
                    <a:pt x="2508277" y="279400"/>
                    <a:pt x="2556121" y="288290"/>
                  </a:cubicBezTo>
                  <a:cubicBezTo>
                    <a:pt x="2556121" y="295910"/>
                    <a:pt x="2548431" y="311150"/>
                    <a:pt x="2554412" y="320040"/>
                  </a:cubicBezTo>
                  <a:cubicBezTo>
                    <a:pt x="2590295" y="278130"/>
                    <a:pt x="2609945" y="378460"/>
                    <a:pt x="2629595" y="289560"/>
                  </a:cubicBezTo>
                  <a:cubicBezTo>
                    <a:pt x="2631304" y="293370"/>
                    <a:pt x="2632158" y="313690"/>
                    <a:pt x="2627886" y="321310"/>
                  </a:cubicBezTo>
                  <a:cubicBezTo>
                    <a:pt x="2726992" y="295910"/>
                    <a:pt x="2827806" y="300990"/>
                    <a:pt x="2926911" y="320040"/>
                  </a:cubicBezTo>
                  <a:cubicBezTo>
                    <a:pt x="3009784" y="243840"/>
                    <a:pt x="3098637" y="316230"/>
                    <a:pt x="3184927" y="261620"/>
                  </a:cubicBezTo>
                  <a:lnTo>
                    <a:pt x="3189199" y="261620"/>
                  </a:lnTo>
                  <a:lnTo>
                    <a:pt x="3188345" y="274320"/>
                  </a:lnTo>
                  <a:cubicBezTo>
                    <a:pt x="3202014" y="267970"/>
                    <a:pt x="3215684" y="262890"/>
                    <a:pt x="3230208" y="260350"/>
                  </a:cubicBezTo>
                  <a:lnTo>
                    <a:pt x="3325042" y="256540"/>
                  </a:lnTo>
                  <a:cubicBezTo>
                    <a:pt x="3344692" y="259080"/>
                    <a:pt x="3365197" y="261620"/>
                    <a:pt x="3384847" y="265430"/>
                  </a:cubicBezTo>
                  <a:lnTo>
                    <a:pt x="3384847" y="267970"/>
                  </a:lnTo>
                  <a:cubicBezTo>
                    <a:pt x="3388264" y="267970"/>
                    <a:pt x="3390827" y="266700"/>
                    <a:pt x="3394245" y="266700"/>
                  </a:cubicBezTo>
                  <a:cubicBezTo>
                    <a:pt x="3440380" y="275590"/>
                    <a:pt x="3487370" y="284480"/>
                    <a:pt x="3533505" y="280670"/>
                  </a:cubicBezTo>
                  <a:cubicBezTo>
                    <a:pt x="3548029" y="283210"/>
                    <a:pt x="3561698" y="283210"/>
                    <a:pt x="3574514" y="281940"/>
                  </a:cubicBezTo>
                  <a:cubicBezTo>
                    <a:pt x="3645426" y="298450"/>
                    <a:pt x="3716337" y="318770"/>
                    <a:pt x="3788103" y="308610"/>
                  </a:cubicBezTo>
                  <a:cubicBezTo>
                    <a:pt x="3828258" y="320040"/>
                    <a:pt x="3869267" y="318770"/>
                    <a:pt x="3911131" y="312420"/>
                  </a:cubicBezTo>
                  <a:lnTo>
                    <a:pt x="3910276" y="314960"/>
                  </a:lnTo>
                  <a:cubicBezTo>
                    <a:pt x="3910276" y="313690"/>
                    <a:pt x="3911131" y="313690"/>
                    <a:pt x="3911131" y="312420"/>
                  </a:cubicBezTo>
                  <a:cubicBezTo>
                    <a:pt x="3965809" y="303530"/>
                    <a:pt x="4021343" y="284480"/>
                    <a:pt x="4076876" y="275590"/>
                  </a:cubicBezTo>
                  <a:cubicBezTo>
                    <a:pt x="4098235" y="287020"/>
                    <a:pt x="4120448" y="292100"/>
                    <a:pt x="4146933" y="270510"/>
                  </a:cubicBezTo>
                  <a:lnTo>
                    <a:pt x="4141807" y="287020"/>
                  </a:lnTo>
                  <a:cubicBezTo>
                    <a:pt x="4152059" y="279400"/>
                    <a:pt x="4164020" y="274320"/>
                    <a:pt x="4174272" y="273050"/>
                  </a:cubicBezTo>
                  <a:cubicBezTo>
                    <a:pt x="4179399" y="274320"/>
                    <a:pt x="4184525" y="274320"/>
                    <a:pt x="4189651" y="275590"/>
                  </a:cubicBezTo>
                  <a:cubicBezTo>
                    <a:pt x="4192214" y="276860"/>
                    <a:pt x="4193923" y="278130"/>
                    <a:pt x="4196486" y="280670"/>
                  </a:cubicBezTo>
                  <a:cubicBezTo>
                    <a:pt x="4193923" y="283210"/>
                    <a:pt x="4194777" y="288290"/>
                    <a:pt x="4190505" y="292100"/>
                  </a:cubicBezTo>
                  <a:cubicBezTo>
                    <a:pt x="4247747" y="363220"/>
                    <a:pt x="4314387" y="289560"/>
                    <a:pt x="4375901" y="294640"/>
                  </a:cubicBezTo>
                  <a:lnTo>
                    <a:pt x="4368212" y="326390"/>
                  </a:lnTo>
                  <a:cubicBezTo>
                    <a:pt x="4398968" y="289560"/>
                    <a:pt x="4452793" y="327660"/>
                    <a:pt x="4492093" y="311150"/>
                  </a:cubicBezTo>
                  <a:lnTo>
                    <a:pt x="4489530" y="326390"/>
                  </a:lnTo>
                  <a:lnTo>
                    <a:pt x="4510035" y="306070"/>
                  </a:lnTo>
                  <a:lnTo>
                    <a:pt x="4510035" y="336550"/>
                  </a:lnTo>
                  <a:cubicBezTo>
                    <a:pt x="4532248" y="337820"/>
                    <a:pt x="4554461" y="334010"/>
                    <a:pt x="4575820" y="330200"/>
                  </a:cubicBezTo>
                  <a:cubicBezTo>
                    <a:pt x="4657839" y="365760"/>
                    <a:pt x="4739857" y="360680"/>
                    <a:pt x="4821875" y="339090"/>
                  </a:cubicBezTo>
                  <a:cubicBezTo>
                    <a:pt x="4920980" y="346710"/>
                    <a:pt x="5014960" y="321310"/>
                    <a:pt x="5112357" y="303530"/>
                  </a:cubicBezTo>
                  <a:cubicBezTo>
                    <a:pt x="5127735" y="300990"/>
                    <a:pt x="5149948" y="297180"/>
                    <a:pt x="5164472" y="295910"/>
                  </a:cubicBezTo>
                  <a:cubicBezTo>
                    <a:pt x="5162764" y="298450"/>
                    <a:pt x="5161909" y="307340"/>
                    <a:pt x="5159346" y="309880"/>
                  </a:cubicBezTo>
                  <a:cubicBezTo>
                    <a:pt x="5164472" y="302260"/>
                    <a:pt x="5169598" y="289560"/>
                    <a:pt x="5175579" y="287020"/>
                  </a:cubicBezTo>
                  <a:lnTo>
                    <a:pt x="5179850" y="287020"/>
                  </a:lnTo>
                  <a:cubicBezTo>
                    <a:pt x="5181559" y="293370"/>
                    <a:pt x="5177287" y="299720"/>
                    <a:pt x="5175579" y="302260"/>
                  </a:cubicBezTo>
                  <a:cubicBezTo>
                    <a:pt x="5201210" y="349250"/>
                    <a:pt x="5252471" y="276860"/>
                    <a:pt x="5268704" y="312420"/>
                  </a:cubicBezTo>
                  <a:cubicBezTo>
                    <a:pt x="5275538" y="308610"/>
                    <a:pt x="5278956" y="292100"/>
                    <a:pt x="5276393" y="278130"/>
                  </a:cubicBezTo>
                  <a:cubicBezTo>
                    <a:pt x="5339615" y="274320"/>
                    <a:pt x="5401983" y="279400"/>
                    <a:pt x="5463497" y="317500"/>
                  </a:cubicBezTo>
                  <a:cubicBezTo>
                    <a:pt x="5536118" y="264160"/>
                    <a:pt x="5612155" y="392430"/>
                    <a:pt x="5691610" y="379730"/>
                  </a:cubicBezTo>
                  <a:lnTo>
                    <a:pt x="5689047" y="360680"/>
                  </a:lnTo>
                  <a:cubicBezTo>
                    <a:pt x="5716387" y="420370"/>
                    <a:pt x="5753978" y="280670"/>
                    <a:pt x="5770211" y="369570"/>
                  </a:cubicBezTo>
                  <a:lnTo>
                    <a:pt x="5766794" y="373380"/>
                  </a:lnTo>
                  <a:cubicBezTo>
                    <a:pt x="5781318" y="417830"/>
                    <a:pt x="5803531" y="270510"/>
                    <a:pt x="5812075" y="323850"/>
                  </a:cubicBezTo>
                  <a:lnTo>
                    <a:pt x="5814638" y="302260"/>
                  </a:lnTo>
                  <a:cubicBezTo>
                    <a:pt x="5833433" y="297180"/>
                    <a:pt x="5816347" y="327660"/>
                    <a:pt x="5830016" y="336550"/>
                  </a:cubicBezTo>
                  <a:cubicBezTo>
                    <a:pt x="5835142" y="334010"/>
                    <a:pt x="5832579" y="297180"/>
                    <a:pt x="5843686" y="309880"/>
                  </a:cubicBezTo>
                  <a:cubicBezTo>
                    <a:pt x="5844540" y="398780"/>
                    <a:pt x="5888967" y="292100"/>
                    <a:pt x="5888112" y="392430"/>
                  </a:cubicBezTo>
                  <a:cubicBezTo>
                    <a:pt x="5877860" y="392430"/>
                    <a:pt x="5902637" y="431800"/>
                    <a:pt x="5880423" y="452120"/>
                  </a:cubicBezTo>
                  <a:cubicBezTo>
                    <a:pt x="5886404" y="462280"/>
                    <a:pt x="5917161" y="458470"/>
                    <a:pt x="5915452" y="416560"/>
                  </a:cubicBezTo>
                  <a:cubicBezTo>
                    <a:pt x="5917161" y="369570"/>
                    <a:pt x="5934132" y="330200"/>
                    <a:pt x="5912034" y="294640"/>
                  </a:cubicBezTo>
                  <a:close/>
                  <a:moveTo>
                    <a:pt x="139145" y="226060"/>
                  </a:moveTo>
                  <a:cubicBezTo>
                    <a:pt x="139999" y="224790"/>
                    <a:pt x="139999" y="224790"/>
                    <a:pt x="139999" y="226060"/>
                  </a:cubicBezTo>
                  <a:lnTo>
                    <a:pt x="139145" y="226060"/>
                  </a:lnTo>
                  <a:close/>
                  <a:moveTo>
                    <a:pt x="5597631" y="250190"/>
                  </a:moveTo>
                  <a:cubicBezTo>
                    <a:pt x="5599340" y="248920"/>
                    <a:pt x="5600194" y="248920"/>
                    <a:pt x="5601903" y="247650"/>
                  </a:cubicBezTo>
                  <a:cubicBezTo>
                    <a:pt x="5601049" y="252730"/>
                    <a:pt x="5601049" y="259080"/>
                    <a:pt x="5603612" y="269240"/>
                  </a:cubicBezTo>
                  <a:cubicBezTo>
                    <a:pt x="5601903" y="262890"/>
                    <a:pt x="5600194" y="256540"/>
                    <a:pt x="5597631" y="250190"/>
                  </a:cubicBezTo>
                  <a:close/>
                  <a:moveTo>
                    <a:pt x="5659999" y="224790"/>
                  </a:moveTo>
                  <a:cubicBezTo>
                    <a:pt x="5685630" y="219710"/>
                    <a:pt x="5712115" y="220980"/>
                    <a:pt x="5737746" y="223520"/>
                  </a:cubicBezTo>
                  <a:cubicBezTo>
                    <a:pt x="5712115" y="226060"/>
                    <a:pt x="5686484" y="226060"/>
                    <a:pt x="5659999" y="224790"/>
                  </a:cubicBezTo>
                  <a:close/>
                  <a:moveTo>
                    <a:pt x="5794134" y="234950"/>
                  </a:moveTo>
                  <a:lnTo>
                    <a:pt x="5794988" y="234950"/>
                  </a:lnTo>
                  <a:cubicBezTo>
                    <a:pt x="5794988" y="236220"/>
                    <a:pt x="5794134" y="236220"/>
                    <a:pt x="5794134" y="234950"/>
                  </a:cubicBezTo>
                  <a:close/>
                </a:path>
              </a:pathLst>
            </a:custGeom>
            <a:solidFill>
              <a:srgbClr val="5E17EB"/>
            </a:solidFill>
          </p:spPr>
        </p:sp>
      </p:grpSp>
      <p:sp>
        <p:nvSpPr>
          <p:cNvPr id="8" name="TextBox 5">
            <a:extLst>
              <a:ext uri="{FF2B5EF4-FFF2-40B4-BE49-F238E27FC236}">
                <a16:creationId xmlns:a16="http://schemas.microsoft.com/office/drawing/2014/main" id="{598B4544-08EB-4DA4-8047-CE220AE5E6D2}"/>
              </a:ext>
            </a:extLst>
          </p:cNvPr>
          <p:cNvSpPr txBox="1"/>
          <p:nvPr/>
        </p:nvSpPr>
        <p:spPr>
          <a:xfrm>
            <a:off x="609600" y="1906624"/>
            <a:ext cx="9527938" cy="1692771"/>
          </a:xfrm>
          <a:prstGeom prst="rect">
            <a:avLst/>
          </a:prstGeom>
        </p:spPr>
        <p:txBody>
          <a:bodyPr wrap="square" lIns="0" tIns="0" rIns="0" bIns="0" rtlCol="0" anchor="t">
            <a:spAutoFit/>
          </a:bodyPr>
          <a:lstStyle/>
          <a:p>
            <a:pPr>
              <a:lnSpc>
                <a:spcPts val="13150"/>
              </a:lnSpc>
            </a:pPr>
            <a:r>
              <a:rPr lang="en-US" sz="11000" spc="-332" dirty="0">
                <a:solidFill>
                  <a:srgbClr val="5E17EB"/>
                </a:solidFill>
                <a:latin typeface="Impact" panose="020B0806030902050204" pitchFamily="34" charset="0"/>
              </a:rPr>
              <a:t>OBJECTIVES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21999"/>
          </a:blip>
          <a:srcRect t="7786" b="7786"/>
          <a:stretch>
            <a:fillRect/>
          </a:stretch>
        </p:blipFill>
        <p:spPr>
          <a:xfrm>
            <a:off x="0" y="0"/>
            <a:ext cx="18288000" cy="10287000"/>
          </a:xfrm>
          <a:prstGeom prst="rect">
            <a:avLst/>
          </a:prstGeom>
        </p:spPr>
      </p:pic>
      <p:sp>
        <p:nvSpPr>
          <p:cNvPr id="3" name="TextBox 3"/>
          <p:cNvSpPr txBox="1"/>
          <p:nvPr/>
        </p:nvSpPr>
        <p:spPr>
          <a:xfrm>
            <a:off x="5791200" y="1984615"/>
            <a:ext cx="12324501" cy="1479059"/>
          </a:xfrm>
          <a:prstGeom prst="rect">
            <a:avLst/>
          </a:prstGeom>
        </p:spPr>
        <p:txBody>
          <a:bodyPr wrap="square" lIns="0" tIns="0" rIns="0" bIns="0" rtlCol="0" anchor="t">
            <a:spAutoFit/>
          </a:bodyPr>
          <a:lstStyle/>
          <a:p>
            <a:pPr>
              <a:lnSpc>
                <a:spcPts val="12450"/>
              </a:lnSpc>
            </a:pPr>
            <a:r>
              <a:rPr lang="en-US" sz="10400" spc="-315" dirty="0">
                <a:solidFill>
                  <a:srgbClr val="5E17EB"/>
                </a:solidFill>
                <a:latin typeface="Impact" panose="020B0806030902050204" pitchFamily="34" charset="0"/>
              </a:rPr>
              <a:t>POLICY DEBATE?</a:t>
            </a:r>
          </a:p>
        </p:txBody>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7774806" flipV="1">
            <a:off x="13479089" y="1979855"/>
            <a:ext cx="3272909" cy="1865558"/>
          </a:xfrm>
          <a:prstGeom prst="rect">
            <a:avLst/>
          </a:prstGeom>
        </p:spPr>
      </p:pic>
      <p:sp>
        <p:nvSpPr>
          <p:cNvPr id="5" name="TextBox 5"/>
          <p:cNvSpPr txBox="1"/>
          <p:nvPr/>
        </p:nvSpPr>
        <p:spPr>
          <a:xfrm>
            <a:off x="3331844" y="2240994"/>
            <a:ext cx="4168375" cy="779124"/>
          </a:xfrm>
          <a:prstGeom prst="rect">
            <a:avLst/>
          </a:prstGeom>
        </p:spPr>
        <p:txBody>
          <a:bodyPr lIns="0" tIns="0" rIns="0" bIns="0" rtlCol="0" anchor="t">
            <a:spAutoFit/>
          </a:bodyPr>
          <a:lstStyle/>
          <a:p>
            <a:pPr algn="l">
              <a:lnSpc>
                <a:spcPts val="5406"/>
              </a:lnSpc>
            </a:pPr>
            <a:r>
              <a:rPr lang="en-US" sz="8000" spc="-94" dirty="0">
                <a:solidFill>
                  <a:srgbClr val="000000"/>
                </a:solidFill>
                <a:latin typeface="The Hand Black" panose="03070902030502020204" pitchFamily="66" charset="0"/>
              </a:rPr>
              <a:t>WHAT IS</a:t>
            </a:r>
          </a:p>
        </p:txBody>
      </p:sp>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23446">
            <a:off x="2342899" y="2744837"/>
            <a:ext cx="4327742" cy="335592"/>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380538" y="3499753"/>
            <a:ext cx="2332273" cy="358185"/>
          </a:xfrm>
          <a:prstGeom prst="rect">
            <a:avLst/>
          </a:prstGeom>
        </p:spPr>
      </p:pic>
      <p:sp>
        <p:nvSpPr>
          <p:cNvPr id="8" name="AutoShape 8"/>
          <p:cNvSpPr/>
          <p:nvPr/>
        </p:nvSpPr>
        <p:spPr>
          <a:xfrm>
            <a:off x="414181" y="450788"/>
            <a:ext cx="11422" cy="295070"/>
          </a:xfrm>
          <a:prstGeom prst="rect">
            <a:avLst/>
          </a:prstGeom>
          <a:solidFill>
            <a:srgbClr val="5E17EB"/>
          </a:solidFill>
        </p:spPr>
      </p:sp>
      <p:sp>
        <p:nvSpPr>
          <p:cNvPr id="9" name="TextBox 9"/>
          <p:cNvSpPr txBox="1"/>
          <p:nvPr/>
        </p:nvSpPr>
        <p:spPr>
          <a:xfrm>
            <a:off x="3124200" y="4672852"/>
            <a:ext cx="12324500" cy="3989554"/>
          </a:xfrm>
          <a:prstGeom prst="rect">
            <a:avLst/>
          </a:prstGeom>
        </p:spPr>
        <p:txBody>
          <a:bodyPr lIns="0" tIns="0" rIns="0" bIns="0" rtlCol="0" anchor="t">
            <a:spAutoFit/>
          </a:bodyPr>
          <a:lstStyle/>
          <a:p>
            <a:pPr algn="ctr"/>
            <a:r>
              <a:rPr lang="en-US" sz="4321" dirty="0">
                <a:solidFill>
                  <a:srgbClr val="000000"/>
                </a:solidFill>
                <a:latin typeface="Assistant Regular Bold Italics"/>
              </a:rPr>
              <a:t>It is a </a:t>
            </a:r>
            <a:r>
              <a:rPr lang="en-US" sz="4321" b="1" u="sng" dirty="0">
                <a:solidFill>
                  <a:srgbClr val="000000"/>
                </a:solidFill>
                <a:latin typeface="Assistant Regular Bold Italics"/>
              </a:rPr>
              <a:t>2-VS-2</a:t>
            </a:r>
            <a:r>
              <a:rPr lang="en-US" sz="4321" dirty="0">
                <a:solidFill>
                  <a:srgbClr val="000000"/>
                </a:solidFill>
                <a:latin typeface="Assistant Regular Bold Italics"/>
              </a:rPr>
              <a:t>  plan debate where one team agrees with the resolution and wants to make a policy or law (their plan) and the opposing team disagrees by either saying why their plan is wrong or making an alternate plan.</a:t>
            </a:r>
          </a:p>
          <a:p>
            <a:pPr algn="ctr"/>
            <a:endParaRPr lang="en-US" sz="4321" dirty="0">
              <a:solidFill>
                <a:srgbClr val="000000"/>
              </a:solidFill>
              <a:latin typeface="Assistant Regular Bold Italics"/>
            </a:endParaRPr>
          </a:p>
          <a:p>
            <a:pPr algn="ctr"/>
            <a:r>
              <a:rPr lang="en-US" sz="4321" dirty="0">
                <a:solidFill>
                  <a:srgbClr val="000000"/>
                </a:solidFill>
                <a:latin typeface="Assistant Regular Bold Italics"/>
              </a:rPr>
              <a:t>Before we start, let's go over some terms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7564394" y="689846"/>
            <a:ext cx="11422" cy="295070"/>
          </a:xfrm>
          <a:prstGeom prst="rect">
            <a:avLst/>
          </a:prstGeom>
          <a:solidFill>
            <a:srgbClr val="5E17EB"/>
          </a:solidFill>
        </p:spPr>
      </p:sp>
      <p:pic>
        <p:nvPicPr>
          <p:cNvPr id="3" name="Picture 3"/>
          <p:cNvPicPr>
            <a:picLocks noChangeAspect="1"/>
          </p:cNvPicPr>
          <p:nvPr/>
        </p:nvPicPr>
        <p:blipFill>
          <a:blip r:embed="rId2"/>
          <a:srcRect l="49531" r="3755"/>
          <a:stretch>
            <a:fillRect/>
          </a:stretch>
        </p:blipFill>
        <p:spPr>
          <a:xfrm>
            <a:off x="10167827" y="509001"/>
            <a:ext cx="8120173" cy="9777999"/>
          </a:xfrm>
          <a:prstGeom prst="rect">
            <a:avLst/>
          </a:prstGeom>
        </p:spPr>
      </p:pic>
      <p:sp>
        <p:nvSpPr>
          <p:cNvPr id="4" name="TextBox 4"/>
          <p:cNvSpPr txBox="1"/>
          <p:nvPr/>
        </p:nvSpPr>
        <p:spPr>
          <a:xfrm>
            <a:off x="1028700" y="1085031"/>
            <a:ext cx="13963202" cy="1705595"/>
          </a:xfrm>
          <a:prstGeom prst="rect">
            <a:avLst/>
          </a:prstGeom>
        </p:spPr>
        <p:txBody>
          <a:bodyPr lIns="0" tIns="0" rIns="0" bIns="0" rtlCol="0" anchor="t">
            <a:spAutoFit/>
          </a:bodyPr>
          <a:lstStyle/>
          <a:p>
            <a:pPr marL="0" lvl="0" indent="0" algn="l">
              <a:lnSpc>
                <a:spcPts val="13340"/>
              </a:lnSpc>
              <a:spcBef>
                <a:spcPct val="0"/>
              </a:spcBef>
            </a:pPr>
            <a:r>
              <a:rPr lang="en-US" sz="13340" dirty="0">
                <a:solidFill>
                  <a:srgbClr val="5E17EB"/>
                </a:solidFill>
                <a:latin typeface="Impact" panose="020B0806030902050204" pitchFamily="34" charset="0"/>
              </a:rPr>
              <a:t>HARMS</a:t>
            </a: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8520268"/>
            <a:ext cx="2572285" cy="395046"/>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196357" y="5398000"/>
            <a:ext cx="1694867" cy="508460"/>
          </a:xfrm>
          <a:prstGeom prst="rect">
            <a:avLst/>
          </a:prstGeom>
        </p:spPr>
      </p:pic>
      <p:sp>
        <p:nvSpPr>
          <p:cNvPr id="7" name="TextBox 7"/>
          <p:cNvSpPr txBox="1"/>
          <p:nvPr/>
        </p:nvSpPr>
        <p:spPr>
          <a:xfrm>
            <a:off x="1028700" y="3400953"/>
            <a:ext cx="9334499" cy="4616648"/>
          </a:xfrm>
          <a:prstGeom prst="rect">
            <a:avLst/>
          </a:prstGeom>
        </p:spPr>
        <p:txBody>
          <a:bodyPr wrap="square" lIns="0" tIns="0" rIns="0" bIns="0" rtlCol="0" anchor="t">
            <a:spAutoFit/>
          </a:bodyPr>
          <a:lstStyle/>
          <a:p>
            <a:r>
              <a:rPr lang="en-US" sz="6000" u="sng" spc="115" dirty="0">
                <a:solidFill>
                  <a:srgbClr val="000000"/>
                </a:solidFill>
                <a:latin typeface="The Hand Black" panose="03070902030502020204" pitchFamily="66" charset="0"/>
              </a:rPr>
              <a:t>Harms are the problems in the status quo or emerging problems that will affect the world</a:t>
            </a:r>
            <a:r>
              <a:rPr lang="en-US" sz="6000" spc="115" dirty="0">
                <a:solidFill>
                  <a:srgbClr val="000000"/>
                </a:solidFill>
                <a:latin typeface="The Hand Black" panose="03070902030502020204" pitchFamily="66" charset="0"/>
              </a:rPr>
              <a:t>. </a:t>
            </a:r>
          </a:p>
          <a:p>
            <a:endParaRPr lang="en-US" sz="6000" spc="115" dirty="0">
              <a:solidFill>
                <a:srgbClr val="000000"/>
              </a:solidFill>
              <a:latin typeface="The Hand Black" panose="03070902030502020204" pitchFamily="66" charset="0"/>
            </a:endParaRPr>
          </a:p>
          <a:p>
            <a:r>
              <a:rPr lang="en-US" sz="6000" spc="115" dirty="0">
                <a:solidFill>
                  <a:srgbClr val="000000"/>
                </a:solidFill>
                <a:latin typeface="The Hand Black" panose="03070902030502020204" pitchFamily="66" charset="0"/>
              </a:rPr>
              <a:t>Affirmative will state the problems with the resolution.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10126880" y="0"/>
            <a:ext cx="8161120" cy="10287000"/>
          </a:xfrm>
          <a:prstGeom prst="rect">
            <a:avLst/>
          </a:prstGeom>
        </p:spPr>
      </p:pic>
      <p:grpSp>
        <p:nvGrpSpPr>
          <p:cNvPr id="3" name="Group 3"/>
          <p:cNvGrpSpPr/>
          <p:nvPr/>
        </p:nvGrpSpPr>
        <p:grpSpPr>
          <a:xfrm>
            <a:off x="245254" y="1562772"/>
            <a:ext cx="10935569" cy="8057256"/>
            <a:chOff x="0" y="0"/>
            <a:chExt cx="2880150" cy="2122076"/>
          </a:xfrm>
        </p:grpSpPr>
        <p:sp>
          <p:nvSpPr>
            <p:cNvPr id="4" name="Freeform 4"/>
            <p:cNvSpPr/>
            <p:nvPr/>
          </p:nvSpPr>
          <p:spPr>
            <a:xfrm>
              <a:off x="0" y="0"/>
              <a:ext cx="2880150" cy="2122076"/>
            </a:xfrm>
            <a:custGeom>
              <a:avLst/>
              <a:gdLst/>
              <a:ahLst/>
              <a:cxnLst/>
              <a:rect l="l" t="t" r="r" b="b"/>
              <a:pathLst>
                <a:path w="2880150" h="2122076">
                  <a:moveTo>
                    <a:pt x="0" y="0"/>
                  </a:moveTo>
                  <a:lnTo>
                    <a:pt x="2880150" y="0"/>
                  </a:lnTo>
                  <a:lnTo>
                    <a:pt x="2880150" y="2122076"/>
                  </a:lnTo>
                  <a:lnTo>
                    <a:pt x="0" y="2122076"/>
                  </a:lnTo>
                  <a:close/>
                </a:path>
              </a:pathLst>
            </a:custGeom>
            <a:solidFill>
              <a:srgbClr val="FFFFFF"/>
            </a:solidFill>
            <a:ln w="276225">
              <a:solidFill>
                <a:srgbClr val="5E17EB"/>
              </a:solidFill>
            </a:ln>
          </p:spPr>
        </p:sp>
        <p:sp>
          <p:nvSpPr>
            <p:cNvPr id="5" name="TextBox 5"/>
            <p:cNvSpPr txBox="1"/>
            <p:nvPr/>
          </p:nvSpPr>
          <p:spPr>
            <a:xfrm>
              <a:off x="0" y="-28575"/>
              <a:ext cx="812800" cy="841375"/>
            </a:xfrm>
            <a:prstGeom prst="rect">
              <a:avLst/>
            </a:prstGeom>
          </p:spPr>
          <p:txBody>
            <a:bodyPr lIns="50800" tIns="50800" rIns="50800" bIns="50800" rtlCol="0" anchor="ctr"/>
            <a:lstStyle/>
            <a:p>
              <a:pPr algn="ctr">
                <a:lnSpc>
                  <a:spcPts val="2520"/>
                </a:lnSpc>
              </a:pPr>
              <a:endParaRPr/>
            </a:p>
          </p:txBody>
        </p:sp>
      </p:grpSp>
      <p:sp>
        <p:nvSpPr>
          <p:cNvPr id="6" name="TextBox 6"/>
          <p:cNvSpPr txBox="1"/>
          <p:nvPr/>
        </p:nvSpPr>
        <p:spPr>
          <a:xfrm>
            <a:off x="699625" y="1758780"/>
            <a:ext cx="10111684" cy="7665240"/>
          </a:xfrm>
          <a:prstGeom prst="rect">
            <a:avLst/>
          </a:prstGeom>
        </p:spPr>
        <p:txBody>
          <a:bodyPr lIns="0" tIns="0" rIns="0" bIns="0" rtlCol="0" anchor="t">
            <a:spAutoFit/>
          </a:bodyPr>
          <a:lstStyle/>
          <a:p>
            <a:pPr>
              <a:lnSpc>
                <a:spcPts val="6692"/>
              </a:lnSpc>
            </a:pPr>
            <a:r>
              <a:rPr lang="en-US" sz="3824" dirty="0">
                <a:solidFill>
                  <a:srgbClr val="000000"/>
                </a:solidFill>
                <a:latin typeface="Impact" panose="020B0806030902050204" pitchFamily="34" charset="0"/>
              </a:rPr>
              <a:t>RESOLUTION: COFFEE SHOULD BE BANNED</a:t>
            </a:r>
          </a:p>
          <a:p>
            <a:pPr>
              <a:lnSpc>
                <a:spcPts val="6692"/>
              </a:lnSpc>
            </a:pPr>
            <a:endParaRPr lang="en-US" sz="3824" dirty="0">
              <a:solidFill>
                <a:srgbClr val="000000"/>
              </a:solidFill>
              <a:latin typeface="Knewave"/>
            </a:endParaRPr>
          </a:p>
          <a:p>
            <a:pPr>
              <a:lnSpc>
                <a:spcPts val="6692"/>
              </a:lnSpc>
            </a:pPr>
            <a:r>
              <a:rPr lang="en-US" sz="3824" dirty="0">
                <a:solidFill>
                  <a:srgbClr val="000000"/>
                </a:solidFill>
                <a:latin typeface="Ink Free" panose="03080402000500000000" pitchFamily="66" charset="0"/>
              </a:rPr>
              <a:t>The world's addiction to coffee is hurting poor coffee growers and ruining the environment. The WWF reports that rainforest in Central America are being destroyed to make room for coffee plantations. The homes of owl monkeys and other endangered species are in danger because of coffee.</a:t>
            </a:r>
          </a:p>
        </p:txBody>
      </p:sp>
      <p:sp>
        <p:nvSpPr>
          <p:cNvPr id="7" name="TextBox 4">
            <a:extLst>
              <a:ext uri="{FF2B5EF4-FFF2-40B4-BE49-F238E27FC236}">
                <a16:creationId xmlns:a16="http://schemas.microsoft.com/office/drawing/2014/main" id="{ABAF2B0B-9A10-4A6D-B097-6EF358560D80}"/>
              </a:ext>
            </a:extLst>
          </p:cNvPr>
          <p:cNvSpPr txBox="1"/>
          <p:nvPr/>
        </p:nvSpPr>
        <p:spPr>
          <a:xfrm>
            <a:off x="354496" y="303558"/>
            <a:ext cx="5486400" cy="738664"/>
          </a:xfrm>
          <a:prstGeom prst="rect">
            <a:avLst/>
          </a:prstGeom>
        </p:spPr>
        <p:txBody>
          <a:bodyPr wrap="square" lIns="0" tIns="0" rIns="0" bIns="0" rtlCol="0" anchor="t">
            <a:spAutoFit/>
          </a:bodyPr>
          <a:lstStyle/>
          <a:p>
            <a:pPr marL="0" lvl="0" indent="0" algn="l">
              <a:spcBef>
                <a:spcPct val="0"/>
              </a:spcBef>
            </a:pPr>
            <a:r>
              <a:rPr lang="en-US" sz="4800" dirty="0">
                <a:solidFill>
                  <a:srgbClr val="5E17EB"/>
                </a:solidFill>
                <a:latin typeface="Impact" panose="020B0806030902050204" pitchFamily="34" charset="0"/>
              </a:rPr>
              <a:t>HARM EXAMPLE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57895" y="1795792"/>
            <a:ext cx="6129704" cy="2039020"/>
          </a:xfrm>
          <a:prstGeom prst="rect">
            <a:avLst/>
          </a:prstGeom>
        </p:spPr>
        <p:txBody>
          <a:bodyPr lIns="0" tIns="0" rIns="0" bIns="0" rtlCol="0" anchor="t">
            <a:spAutoFit/>
          </a:bodyPr>
          <a:lstStyle/>
          <a:p>
            <a:pPr>
              <a:lnSpc>
                <a:spcPts val="15876"/>
              </a:lnSpc>
            </a:pPr>
            <a:r>
              <a:rPr lang="en-US" sz="15900" spc="-401" dirty="0">
                <a:solidFill>
                  <a:srgbClr val="5E17EB"/>
                </a:solidFill>
                <a:latin typeface="Impact" panose="020B0806030902050204" pitchFamily="34" charset="0"/>
              </a:rPr>
              <a:t>PLAN</a:t>
            </a: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774806" flipV="1">
            <a:off x="5879741" y="1072231"/>
            <a:ext cx="2204038" cy="1256302"/>
          </a:xfrm>
          <a:prstGeom prst="rect">
            <a:avLst/>
          </a:prstGeom>
        </p:spPr>
      </p:pic>
      <p:sp>
        <p:nvSpPr>
          <p:cNvPr id="4" name="TextBox 4"/>
          <p:cNvSpPr txBox="1"/>
          <p:nvPr/>
        </p:nvSpPr>
        <p:spPr>
          <a:xfrm>
            <a:off x="939884" y="883738"/>
            <a:ext cx="4918697" cy="816644"/>
          </a:xfrm>
          <a:prstGeom prst="rect">
            <a:avLst/>
          </a:prstGeom>
        </p:spPr>
        <p:txBody>
          <a:bodyPr lIns="0" tIns="0" rIns="0" bIns="0" rtlCol="0" anchor="t">
            <a:spAutoFit/>
          </a:bodyPr>
          <a:lstStyle/>
          <a:p>
            <a:pPr algn="l">
              <a:lnSpc>
                <a:spcPts val="6379"/>
              </a:lnSpc>
            </a:pPr>
            <a:r>
              <a:rPr lang="en-US" sz="5547" spc="-110" dirty="0">
                <a:solidFill>
                  <a:srgbClr val="000000"/>
                </a:solidFill>
                <a:latin typeface="The Hand Black" panose="03070902030502020204" pitchFamily="66" charset="0"/>
              </a:rPr>
              <a:t>WHAT IS</a:t>
            </a:r>
          </a:p>
        </p:txBody>
      </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23446">
            <a:off x="684888" y="1510355"/>
            <a:ext cx="5106751" cy="396000"/>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554072" y="9224169"/>
            <a:ext cx="2332273" cy="358185"/>
          </a:xfrm>
          <a:prstGeom prst="rect">
            <a:avLst/>
          </a:prstGeom>
        </p:spPr>
      </p:pic>
      <p:sp>
        <p:nvSpPr>
          <p:cNvPr id="7" name="AutoShape 7"/>
          <p:cNvSpPr/>
          <p:nvPr/>
        </p:nvSpPr>
        <p:spPr>
          <a:xfrm>
            <a:off x="414181" y="450788"/>
            <a:ext cx="11422" cy="295070"/>
          </a:xfrm>
          <a:prstGeom prst="rect">
            <a:avLst/>
          </a:prstGeom>
          <a:solidFill>
            <a:srgbClr val="5E17EB"/>
          </a:solidFill>
        </p:spPr>
      </p:sp>
      <p:pic>
        <p:nvPicPr>
          <p:cNvPr id="8" name="Picture 8"/>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9723806" y="0"/>
            <a:ext cx="8699203" cy="10287000"/>
          </a:xfrm>
          <a:prstGeom prst="rect">
            <a:avLst/>
          </a:prstGeom>
        </p:spPr>
      </p:pic>
      <p:sp>
        <p:nvSpPr>
          <p:cNvPr id="9" name="TextBox 9"/>
          <p:cNvSpPr txBox="1"/>
          <p:nvPr/>
        </p:nvSpPr>
        <p:spPr>
          <a:xfrm>
            <a:off x="649345" y="4096366"/>
            <a:ext cx="8085581" cy="4985980"/>
          </a:xfrm>
          <a:prstGeom prst="rect">
            <a:avLst/>
          </a:prstGeom>
        </p:spPr>
        <p:txBody>
          <a:bodyPr wrap="square" lIns="0" tIns="0" rIns="0" bIns="0" rtlCol="0" anchor="t">
            <a:spAutoFit/>
          </a:bodyPr>
          <a:lstStyle/>
          <a:p>
            <a:r>
              <a:rPr lang="en-US" sz="5400" spc="73" dirty="0">
                <a:solidFill>
                  <a:srgbClr val="000000"/>
                </a:solidFill>
                <a:latin typeface="The Hand Black" panose="03070902030502020204" pitchFamily="66" charset="0"/>
              </a:rPr>
              <a:t>A plan is </a:t>
            </a:r>
            <a:r>
              <a:rPr lang="en-US" sz="5400" u="sng" spc="73" dirty="0">
                <a:solidFill>
                  <a:srgbClr val="000000"/>
                </a:solidFill>
                <a:latin typeface="The Hand Black" panose="03070902030502020204" pitchFamily="66" charset="0"/>
              </a:rPr>
              <a:t>a policy that the affirmative wants to use to make the resolution happen.</a:t>
            </a:r>
          </a:p>
          <a:p>
            <a:endParaRPr lang="en-US" sz="5400" spc="73" dirty="0">
              <a:solidFill>
                <a:srgbClr val="000000"/>
              </a:solidFill>
              <a:latin typeface="The Hand Black" panose="03070902030502020204" pitchFamily="66" charset="0"/>
            </a:endParaRPr>
          </a:p>
          <a:p>
            <a:r>
              <a:rPr lang="en-US" sz="5400" spc="73" dirty="0">
                <a:solidFill>
                  <a:srgbClr val="000000"/>
                </a:solidFill>
                <a:latin typeface="The Hand Black" panose="03070902030502020204" pitchFamily="66" charset="0"/>
              </a:rPr>
              <a:t>Each plan must consist of 3 things: The </a:t>
            </a:r>
            <a:r>
              <a:rPr lang="en-US" sz="5400" u="sng" spc="73" dirty="0">
                <a:solidFill>
                  <a:srgbClr val="000000"/>
                </a:solidFill>
                <a:latin typeface="The Hand Black" panose="03070902030502020204" pitchFamily="66" charset="0"/>
              </a:rPr>
              <a:t>actor,</a:t>
            </a:r>
            <a:r>
              <a:rPr lang="en-US" sz="5400" spc="73" dirty="0">
                <a:solidFill>
                  <a:srgbClr val="000000"/>
                </a:solidFill>
                <a:latin typeface="The Hand Black" panose="03070902030502020204" pitchFamily="66" charset="0"/>
              </a:rPr>
              <a:t> the </a:t>
            </a:r>
            <a:r>
              <a:rPr lang="en-US" sz="5400" u="sng" spc="73" dirty="0">
                <a:solidFill>
                  <a:srgbClr val="000000"/>
                </a:solidFill>
                <a:latin typeface="The Hand Black" panose="03070902030502020204" pitchFamily="66" charset="0"/>
              </a:rPr>
              <a:t>action</a:t>
            </a:r>
            <a:r>
              <a:rPr lang="en-US" sz="5400" spc="73" dirty="0">
                <a:solidFill>
                  <a:srgbClr val="000000"/>
                </a:solidFill>
                <a:latin typeface="The Hand Black" panose="03070902030502020204" pitchFamily="66" charset="0"/>
              </a:rPr>
              <a:t>, and the </a:t>
            </a:r>
            <a:r>
              <a:rPr lang="en-US" sz="5400" u="sng" spc="73" dirty="0">
                <a:solidFill>
                  <a:srgbClr val="000000"/>
                </a:solidFill>
                <a:latin typeface="The Hand Black" panose="03070902030502020204" pitchFamily="66" charset="0"/>
              </a:rPr>
              <a:t>Enforcement Mechanism and Details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37354" y="1268494"/>
            <a:ext cx="5143785" cy="910506"/>
          </a:xfrm>
          <a:prstGeom prst="rect">
            <a:avLst/>
          </a:prstGeom>
        </p:spPr>
        <p:txBody>
          <a:bodyPr lIns="0" tIns="0" rIns="0" bIns="0" rtlCol="0" anchor="t">
            <a:spAutoFit/>
          </a:bodyPr>
          <a:lstStyle/>
          <a:p>
            <a:pPr>
              <a:lnSpc>
                <a:spcPts val="7069"/>
              </a:lnSpc>
            </a:pPr>
            <a:r>
              <a:rPr lang="en-US" sz="8518" spc="-178" dirty="0">
                <a:solidFill>
                  <a:srgbClr val="5E17EB"/>
                </a:solidFill>
                <a:latin typeface="Impact" panose="020B0806030902050204" pitchFamily="34" charset="0"/>
              </a:rPr>
              <a:t>ACTOR</a:t>
            </a:r>
          </a:p>
        </p:txBody>
      </p:sp>
      <p:sp>
        <p:nvSpPr>
          <p:cNvPr id="3" name="TextBox 3"/>
          <p:cNvSpPr txBox="1"/>
          <p:nvPr/>
        </p:nvSpPr>
        <p:spPr>
          <a:xfrm>
            <a:off x="837354" y="2062675"/>
            <a:ext cx="5143785" cy="1009390"/>
          </a:xfrm>
          <a:prstGeom prst="rect">
            <a:avLst/>
          </a:prstGeom>
        </p:spPr>
        <p:txBody>
          <a:bodyPr lIns="0" tIns="0" rIns="0" bIns="0" rtlCol="0" anchor="t">
            <a:spAutoFit/>
          </a:bodyPr>
          <a:lstStyle/>
          <a:p>
            <a:pPr>
              <a:lnSpc>
                <a:spcPts val="4062"/>
              </a:lnSpc>
            </a:pPr>
            <a:r>
              <a:rPr lang="en-US" sz="2821" spc="53" dirty="0">
                <a:solidFill>
                  <a:srgbClr val="000000"/>
                </a:solidFill>
                <a:latin typeface="Assistant Regular"/>
              </a:rPr>
              <a:t>A person that will take the action in the plan</a:t>
            </a:r>
          </a:p>
        </p:txBody>
      </p:sp>
      <p:sp>
        <p:nvSpPr>
          <p:cNvPr id="4" name="TextBox 4"/>
          <p:cNvSpPr txBox="1"/>
          <p:nvPr/>
        </p:nvSpPr>
        <p:spPr>
          <a:xfrm>
            <a:off x="837354" y="4458477"/>
            <a:ext cx="5143785" cy="910506"/>
          </a:xfrm>
          <a:prstGeom prst="rect">
            <a:avLst/>
          </a:prstGeom>
        </p:spPr>
        <p:txBody>
          <a:bodyPr lIns="0" tIns="0" rIns="0" bIns="0" rtlCol="0" anchor="t">
            <a:spAutoFit/>
          </a:bodyPr>
          <a:lstStyle/>
          <a:p>
            <a:pPr>
              <a:lnSpc>
                <a:spcPts val="7069"/>
              </a:lnSpc>
            </a:pPr>
            <a:r>
              <a:rPr lang="en-US" sz="8518" spc="-178" dirty="0">
                <a:solidFill>
                  <a:srgbClr val="5E17EB"/>
                </a:solidFill>
                <a:latin typeface="Impact" panose="020B0806030902050204" pitchFamily="34" charset="0"/>
              </a:rPr>
              <a:t>ACTION</a:t>
            </a:r>
          </a:p>
        </p:txBody>
      </p:sp>
      <p:sp>
        <p:nvSpPr>
          <p:cNvPr id="5" name="TextBox 5"/>
          <p:cNvSpPr txBox="1"/>
          <p:nvPr/>
        </p:nvSpPr>
        <p:spPr>
          <a:xfrm>
            <a:off x="866988" y="5324651"/>
            <a:ext cx="5130193" cy="1009390"/>
          </a:xfrm>
          <a:prstGeom prst="rect">
            <a:avLst/>
          </a:prstGeom>
        </p:spPr>
        <p:txBody>
          <a:bodyPr lIns="0" tIns="0" rIns="0" bIns="0" rtlCol="0" anchor="t">
            <a:spAutoFit/>
          </a:bodyPr>
          <a:lstStyle/>
          <a:p>
            <a:pPr>
              <a:lnSpc>
                <a:spcPts val="4062"/>
              </a:lnSpc>
            </a:pPr>
            <a:r>
              <a:rPr lang="en-US" sz="2821" spc="53" dirty="0">
                <a:solidFill>
                  <a:srgbClr val="000000"/>
                </a:solidFill>
                <a:latin typeface="Assistant Regular"/>
              </a:rPr>
              <a:t>The thing the actor will do as part of the plan</a:t>
            </a:r>
          </a:p>
        </p:txBody>
      </p:sp>
      <p:sp>
        <p:nvSpPr>
          <p:cNvPr id="6" name="TextBox 6"/>
          <p:cNvSpPr txBox="1"/>
          <p:nvPr/>
        </p:nvSpPr>
        <p:spPr>
          <a:xfrm>
            <a:off x="814237" y="7015850"/>
            <a:ext cx="6456496" cy="1477328"/>
          </a:xfrm>
          <a:prstGeom prst="rect">
            <a:avLst/>
          </a:prstGeom>
        </p:spPr>
        <p:txBody>
          <a:bodyPr wrap="square" lIns="0" tIns="0" rIns="0" bIns="0" rtlCol="0" anchor="t">
            <a:spAutoFit/>
          </a:bodyPr>
          <a:lstStyle/>
          <a:p>
            <a:r>
              <a:rPr lang="en-US" sz="4800" spc="-122" dirty="0">
                <a:solidFill>
                  <a:srgbClr val="5E17EB"/>
                </a:solidFill>
                <a:latin typeface="Impact" panose="020B0806030902050204" pitchFamily="34" charset="0"/>
              </a:rPr>
              <a:t>ENFORCEMENT MECHANISM AND DETAILS</a:t>
            </a:r>
          </a:p>
        </p:txBody>
      </p:sp>
      <p:sp>
        <p:nvSpPr>
          <p:cNvPr id="7" name="TextBox 7"/>
          <p:cNvSpPr txBox="1"/>
          <p:nvPr/>
        </p:nvSpPr>
        <p:spPr>
          <a:xfrm>
            <a:off x="823762" y="8678332"/>
            <a:ext cx="5871548" cy="1009390"/>
          </a:xfrm>
          <a:prstGeom prst="rect">
            <a:avLst/>
          </a:prstGeom>
        </p:spPr>
        <p:txBody>
          <a:bodyPr lIns="0" tIns="0" rIns="0" bIns="0" rtlCol="0" anchor="t">
            <a:spAutoFit/>
          </a:bodyPr>
          <a:lstStyle/>
          <a:p>
            <a:pPr>
              <a:lnSpc>
                <a:spcPts val="4062"/>
              </a:lnSpc>
            </a:pPr>
            <a:r>
              <a:rPr lang="en-US" sz="2821" spc="53" dirty="0">
                <a:solidFill>
                  <a:srgbClr val="000000"/>
                </a:solidFill>
                <a:latin typeface="Assistant Regular"/>
              </a:rPr>
              <a:t>How people will be made to take the action and follow the new policy</a:t>
            </a:r>
          </a:p>
        </p:txBody>
      </p:sp>
      <p:grpSp>
        <p:nvGrpSpPr>
          <p:cNvPr id="8" name="Group 8"/>
          <p:cNvGrpSpPr/>
          <p:nvPr/>
        </p:nvGrpSpPr>
        <p:grpSpPr>
          <a:xfrm>
            <a:off x="7498481" y="681187"/>
            <a:ext cx="9760819" cy="2165395"/>
            <a:chOff x="0" y="0"/>
            <a:chExt cx="2570751" cy="570310"/>
          </a:xfrm>
        </p:grpSpPr>
        <p:sp>
          <p:nvSpPr>
            <p:cNvPr id="9" name="Freeform 9"/>
            <p:cNvSpPr/>
            <p:nvPr/>
          </p:nvSpPr>
          <p:spPr>
            <a:xfrm>
              <a:off x="0" y="0"/>
              <a:ext cx="2570751" cy="570310"/>
            </a:xfrm>
            <a:custGeom>
              <a:avLst/>
              <a:gdLst/>
              <a:ahLst/>
              <a:cxnLst/>
              <a:rect l="l" t="t" r="r" b="b"/>
              <a:pathLst>
                <a:path w="2570751" h="570310">
                  <a:moveTo>
                    <a:pt x="0" y="0"/>
                  </a:moveTo>
                  <a:lnTo>
                    <a:pt x="2570751" y="0"/>
                  </a:lnTo>
                  <a:lnTo>
                    <a:pt x="2570751" y="570310"/>
                  </a:lnTo>
                  <a:lnTo>
                    <a:pt x="0" y="570310"/>
                  </a:lnTo>
                  <a:close/>
                </a:path>
              </a:pathLst>
            </a:custGeom>
            <a:solidFill>
              <a:srgbClr val="FFFFFF"/>
            </a:solidFill>
            <a:ln w="276225">
              <a:solidFill>
                <a:srgbClr val="5E17EB"/>
              </a:solidFill>
            </a:ln>
          </p:spPr>
        </p:sp>
        <p:sp>
          <p:nvSpPr>
            <p:cNvPr id="10" name="TextBox 10"/>
            <p:cNvSpPr txBox="1"/>
            <p:nvPr/>
          </p:nvSpPr>
          <p:spPr>
            <a:xfrm>
              <a:off x="0" y="-28575"/>
              <a:ext cx="812800" cy="841375"/>
            </a:xfrm>
            <a:prstGeom prst="rect">
              <a:avLst/>
            </a:prstGeom>
          </p:spPr>
          <p:txBody>
            <a:bodyPr lIns="50800" tIns="50800" rIns="50800" bIns="50800" rtlCol="0" anchor="ctr"/>
            <a:lstStyle/>
            <a:p>
              <a:pPr algn="ctr">
                <a:lnSpc>
                  <a:spcPts val="2520"/>
                </a:lnSpc>
              </a:pPr>
              <a:endParaRPr/>
            </a:p>
          </p:txBody>
        </p:sp>
      </p:grpSp>
      <p:sp>
        <p:nvSpPr>
          <p:cNvPr id="11" name="TextBox 11"/>
          <p:cNvSpPr txBox="1"/>
          <p:nvPr/>
        </p:nvSpPr>
        <p:spPr>
          <a:xfrm>
            <a:off x="8036554" y="1468961"/>
            <a:ext cx="8841684" cy="969111"/>
          </a:xfrm>
          <a:prstGeom prst="rect">
            <a:avLst/>
          </a:prstGeom>
        </p:spPr>
        <p:txBody>
          <a:bodyPr lIns="0" tIns="0" rIns="0" bIns="0" rtlCol="0" anchor="t">
            <a:spAutoFit/>
          </a:bodyPr>
          <a:lstStyle/>
          <a:p>
            <a:pPr algn="ctr">
              <a:lnSpc>
                <a:spcPts val="6692"/>
              </a:lnSpc>
            </a:pPr>
            <a:r>
              <a:rPr lang="en-US" sz="10000" b="1" dirty="0">
                <a:solidFill>
                  <a:srgbClr val="000000"/>
                </a:solidFill>
                <a:latin typeface="The Hand Black" panose="03070902030502020204" pitchFamily="66" charset="0"/>
              </a:rPr>
              <a:t>The United Nations</a:t>
            </a:r>
          </a:p>
        </p:txBody>
      </p:sp>
      <p:grpSp>
        <p:nvGrpSpPr>
          <p:cNvPr id="12" name="Group 12"/>
          <p:cNvGrpSpPr/>
          <p:nvPr/>
        </p:nvGrpSpPr>
        <p:grpSpPr>
          <a:xfrm>
            <a:off x="7498481" y="4060803"/>
            <a:ext cx="9760819" cy="2165395"/>
            <a:chOff x="0" y="0"/>
            <a:chExt cx="2570751" cy="570310"/>
          </a:xfrm>
        </p:grpSpPr>
        <p:sp>
          <p:nvSpPr>
            <p:cNvPr id="13" name="Freeform 13"/>
            <p:cNvSpPr/>
            <p:nvPr/>
          </p:nvSpPr>
          <p:spPr>
            <a:xfrm>
              <a:off x="0" y="0"/>
              <a:ext cx="2570751" cy="570310"/>
            </a:xfrm>
            <a:custGeom>
              <a:avLst/>
              <a:gdLst/>
              <a:ahLst/>
              <a:cxnLst/>
              <a:rect l="l" t="t" r="r" b="b"/>
              <a:pathLst>
                <a:path w="2570751" h="570310">
                  <a:moveTo>
                    <a:pt x="0" y="0"/>
                  </a:moveTo>
                  <a:lnTo>
                    <a:pt x="2570751" y="0"/>
                  </a:lnTo>
                  <a:lnTo>
                    <a:pt x="2570751" y="570310"/>
                  </a:lnTo>
                  <a:lnTo>
                    <a:pt x="0" y="570310"/>
                  </a:lnTo>
                  <a:close/>
                </a:path>
              </a:pathLst>
            </a:custGeom>
            <a:solidFill>
              <a:srgbClr val="FFFFFF"/>
            </a:solidFill>
            <a:ln w="276225">
              <a:solidFill>
                <a:srgbClr val="5E17EB"/>
              </a:solidFill>
            </a:ln>
          </p:spPr>
        </p:sp>
        <p:sp>
          <p:nvSpPr>
            <p:cNvPr id="14" name="TextBox 14"/>
            <p:cNvSpPr txBox="1"/>
            <p:nvPr/>
          </p:nvSpPr>
          <p:spPr>
            <a:xfrm>
              <a:off x="0" y="-28575"/>
              <a:ext cx="812800" cy="841375"/>
            </a:xfrm>
            <a:prstGeom prst="rect">
              <a:avLst/>
            </a:prstGeom>
          </p:spPr>
          <p:txBody>
            <a:bodyPr lIns="50800" tIns="50800" rIns="50800" bIns="50800" rtlCol="0" anchor="ctr"/>
            <a:lstStyle/>
            <a:p>
              <a:pPr algn="ctr">
                <a:lnSpc>
                  <a:spcPts val="2520"/>
                </a:lnSpc>
              </a:pPr>
              <a:endParaRPr/>
            </a:p>
          </p:txBody>
        </p:sp>
      </p:grpSp>
      <p:sp>
        <p:nvSpPr>
          <p:cNvPr id="15" name="TextBox 15"/>
          <p:cNvSpPr txBox="1"/>
          <p:nvPr/>
        </p:nvSpPr>
        <p:spPr>
          <a:xfrm>
            <a:off x="8195304" y="4706048"/>
            <a:ext cx="8524184" cy="806759"/>
          </a:xfrm>
          <a:prstGeom prst="rect">
            <a:avLst/>
          </a:prstGeom>
        </p:spPr>
        <p:txBody>
          <a:bodyPr lIns="0" tIns="0" rIns="0" bIns="0" rtlCol="0" anchor="t">
            <a:spAutoFit/>
          </a:bodyPr>
          <a:lstStyle/>
          <a:p>
            <a:pPr algn="ctr">
              <a:lnSpc>
                <a:spcPts val="6692"/>
              </a:lnSpc>
            </a:pPr>
            <a:r>
              <a:rPr lang="en-US" sz="5000" dirty="0">
                <a:solidFill>
                  <a:srgbClr val="000000"/>
                </a:solidFill>
                <a:latin typeface="The Hand Black" panose="03070902030502020204" pitchFamily="66" charset="0"/>
              </a:rPr>
              <a:t>Ban the production, sale, and consumption of coffee</a:t>
            </a:r>
          </a:p>
        </p:txBody>
      </p:sp>
      <p:grpSp>
        <p:nvGrpSpPr>
          <p:cNvPr id="16" name="Group 16"/>
          <p:cNvGrpSpPr/>
          <p:nvPr/>
        </p:nvGrpSpPr>
        <p:grpSpPr>
          <a:xfrm>
            <a:off x="7498481" y="7023122"/>
            <a:ext cx="9760819" cy="2832145"/>
            <a:chOff x="0" y="0"/>
            <a:chExt cx="2570751" cy="745915"/>
          </a:xfrm>
        </p:grpSpPr>
        <p:sp>
          <p:nvSpPr>
            <p:cNvPr id="17" name="Freeform 17"/>
            <p:cNvSpPr/>
            <p:nvPr/>
          </p:nvSpPr>
          <p:spPr>
            <a:xfrm>
              <a:off x="0" y="0"/>
              <a:ext cx="2570751" cy="745915"/>
            </a:xfrm>
            <a:custGeom>
              <a:avLst/>
              <a:gdLst/>
              <a:ahLst/>
              <a:cxnLst/>
              <a:rect l="l" t="t" r="r" b="b"/>
              <a:pathLst>
                <a:path w="2570751" h="745915">
                  <a:moveTo>
                    <a:pt x="0" y="0"/>
                  </a:moveTo>
                  <a:lnTo>
                    <a:pt x="2570751" y="0"/>
                  </a:lnTo>
                  <a:lnTo>
                    <a:pt x="2570751" y="745915"/>
                  </a:lnTo>
                  <a:lnTo>
                    <a:pt x="0" y="745915"/>
                  </a:lnTo>
                  <a:close/>
                </a:path>
              </a:pathLst>
            </a:custGeom>
            <a:solidFill>
              <a:srgbClr val="FFFFFF"/>
            </a:solidFill>
            <a:ln w="276225">
              <a:solidFill>
                <a:srgbClr val="5E17EB"/>
              </a:solidFill>
            </a:ln>
          </p:spPr>
        </p:sp>
        <p:sp>
          <p:nvSpPr>
            <p:cNvPr id="18" name="TextBox 18"/>
            <p:cNvSpPr txBox="1"/>
            <p:nvPr/>
          </p:nvSpPr>
          <p:spPr>
            <a:xfrm>
              <a:off x="0" y="-28575"/>
              <a:ext cx="812800" cy="841375"/>
            </a:xfrm>
            <a:prstGeom prst="rect">
              <a:avLst/>
            </a:prstGeom>
          </p:spPr>
          <p:txBody>
            <a:bodyPr lIns="50800" tIns="50800" rIns="50800" bIns="50800" rtlCol="0" anchor="ctr"/>
            <a:lstStyle/>
            <a:p>
              <a:pPr algn="ctr">
                <a:lnSpc>
                  <a:spcPts val="2520"/>
                </a:lnSpc>
              </a:pPr>
              <a:endParaRPr/>
            </a:p>
          </p:txBody>
        </p:sp>
      </p:grpSp>
      <p:sp>
        <p:nvSpPr>
          <p:cNvPr id="19" name="TextBox 19"/>
          <p:cNvSpPr txBox="1"/>
          <p:nvPr/>
        </p:nvSpPr>
        <p:spPr>
          <a:xfrm>
            <a:off x="8181016" y="7379398"/>
            <a:ext cx="8524184" cy="2308324"/>
          </a:xfrm>
          <a:prstGeom prst="rect">
            <a:avLst/>
          </a:prstGeom>
        </p:spPr>
        <p:txBody>
          <a:bodyPr lIns="0" tIns="0" rIns="0" bIns="0" rtlCol="0" anchor="t">
            <a:spAutoFit/>
          </a:bodyPr>
          <a:lstStyle/>
          <a:p>
            <a:pPr algn="ctr">
              <a:lnSpc>
                <a:spcPts val="5958"/>
              </a:lnSpc>
            </a:pPr>
            <a:r>
              <a:rPr lang="en-US" sz="5400" dirty="0">
                <a:solidFill>
                  <a:srgbClr val="000000"/>
                </a:solidFill>
                <a:latin typeface="The Hand Black" panose="03070902030502020204" pitchFamily="66" charset="0"/>
              </a:rPr>
              <a:t>Any person found growing, selling, or consuming coffee will be arrested and imprison for up to two years</a:t>
            </a:r>
          </a:p>
        </p:txBody>
      </p:sp>
      <p:pic>
        <p:nvPicPr>
          <p:cNvPr id="20" name="Picture 6">
            <a:extLst>
              <a:ext uri="{FF2B5EF4-FFF2-40B4-BE49-F238E27FC236}">
                <a16:creationId xmlns:a16="http://schemas.microsoft.com/office/drawing/2014/main" id="{4C8D9532-02EF-47B5-8CA2-6C29D2EACC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671778" y="1505698"/>
            <a:ext cx="1694867" cy="508460"/>
          </a:xfrm>
          <a:prstGeom prst="rect">
            <a:avLst/>
          </a:prstGeom>
        </p:spPr>
      </p:pic>
      <p:pic>
        <p:nvPicPr>
          <p:cNvPr id="21" name="Picture 6">
            <a:extLst>
              <a:ext uri="{FF2B5EF4-FFF2-40B4-BE49-F238E27FC236}">
                <a16:creationId xmlns:a16="http://schemas.microsoft.com/office/drawing/2014/main" id="{3AC485A3-2CB7-405B-B57F-A8B77120DB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575866" y="4947197"/>
            <a:ext cx="1694867" cy="508460"/>
          </a:xfrm>
          <a:prstGeom prst="rect">
            <a:avLst/>
          </a:prstGeom>
        </p:spPr>
      </p:pic>
      <p:pic>
        <p:nvPicPr>
          <p:cNvPr id="22" name="Picture 6">
            <a:extLst>
              <a:ext uri="{FF2B5EF4-FFF2-40B4-BE49-F238E27FC236}">
                <a16:creationId xmlns:a16="http://schemas.microsoft.com/office/drawing/2014/main" id="{B16C0591-128D-4F3F-976C-1B9037696B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462346" y="8077295"/>
            <a:ext cx="1694867" cy="5084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06239" y="0"/>
            <a:ext cx="10181761" cy="10287000"/>
            <a:chOff x="0" y="0"/>
            <a:chExt cx="3444201" cy="3479800"/>
          </a:xfrm>
        </p:grpSpPr>
        <p:sp>
          <p:nvSpPr>
            <p:cNvPr id="3" name="Freeform 3"/>
            <p:cNvSpPr/>
            <p:nvPr/>
          </p:nvSpPr>
          <p:spPr>
            <a:xfrm>
              <a:off x="0" y="0"/>
              <a:ext cx="3444201" cy="3479800"/>
            </a:xfrm>
            <a:custGeom>
              <a:avLst/>
              <a:gdLst/>
              <a:ahLst/>
              <a:cxnLst/>
              <a:rect l="l" t="t" r="r" b="b"/>
              <a:pathLst>
                <a:path w="3444201" h="3479800">
                  <a:moveTo>
                    <a:pt x="3319741" y="59690"/>
                  </a:moveTo>
                  <a:cubicBezTo>
                    <a:pt x="3355301" y="59690"/>
                    <a:pt x="3384510" y="88900"/>
                    <a:pt x="3384510" y="124460"/>
                  </a:cubicBezTo>
                  <a:lnTo>
                    <a:pt x="3384510" y="3355340"/>
                  </a:lnTo>
                  <a:cubicBezTo>
                    <a:pt x="3384510" y="3390900"/>
                    <a:pt x="3355301" y="3420110"/>
                    <a:pt x="3319741" y="3420110"/>
                  </a:cubicBezTo>
                  <a:lnTo>
                    <a:pt x="124460" y="3420110"/>
                  </a:lnTo>
                  <a:cubicBezTo>
                    <a:pt x="88900" y="3420110"/>
                    <a:pt x="59690" y="3390900"/>
                    <a:pt x="59690" y="3355340"/>
                  </a:cubicBezTo>
                  <a:lnTo>
                    <a:pt x="59690" y="124460"/>
                  </a:lnTo>
                  <a:cubicBezTo>
                    <a:pt x="59690" y="88900"/>
                    <a:pt x="88900" y="59690"/>
                    <a:pt x="124460" y="59690"/>
                  </a:cubicBezTo>
                  <a:lnTo>
                    <a:pt x="3319741" y="59690"/>
                  </a:lnTo>
                  <a:moveTo>
                    <a:pt x="3319741" y="0"/>
                  </a:moveTo>
                  <a:lnTo>
                    <a:pt x="124460" y="0"/>
                  </a:lnTo>
                  <a:cubicBezTo>
                    <a:pt x="55880" y="0"/>
                    <a:pt x="0" y="55880"/>
                    <a:pt x="0" y="124460"/>
                  </a:cubicBezTo>
                  <a:lnTo>
                    <a:pt x="0" y="3355340"/>
                  </a:lnTo>
                  <a:cubicBezTo>
                    <a:pt x="0" y="3423920"/>
                    <a:pt x="55880" y="3479800"/>
                    <a:pt x="124460" y="3479800"/>
                  </a:cubicBezTo>
                  <a:lnTo>
                    <a:pt x="3319741" y="3479800"/>
                  </a:lnTo>
                  <a:cubicBezTo>
                    <a:pt x="3388321" y="3479800"/>
                    <a:pt x="3444201" y="3423920"/>
                    <a:pt x="3444201" y="3355340"/>
                  </a:cubicBezTo>
                  <a:lnTo>
                    <a:pt x="3444201" y="124460"/>
                  </a:lnTo>
                  <a:cubicBezTo>
                    <a:pt x="3444201" y="55880"/>
                    <a:pt x="3388321" y="0"/>
                    <a:pt x="3319741" y="0"/>
                  </a:cubicBezTo>
                  <a:close/>
                </a:path>
              </a:pathLst>
            </a:custGeom>
            <a:solidFill>
              <a:srgbClr val="5E17EB"/>
            </a:solidFill>
          </p:spPr>
        </p:sp>
      </p:grpSp>
      <p:pic>
        <p:nvPicPr>
          <p:cNvPr id="4"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8106239" cy="10287000"/>
          </a:xfrm>
          <a:prstGeom prst="rect">
            <a:avLst/>
          </a:prstGeom>
        </p:spPr>
      </p:pic>
      <p:sp>
        <p:nvSpPr>
          <p:cNvPr id="5" name="TextBox 5"/>
          <p:cNvSpPr txBox="1"/>
          <p:nvPr/>
        </p:nvSpPr>
        <p:spPr>
          <a:xfrm>
            <a:off x="9356187" y="2095500"/>
            <a:ext cx="7681864" cy="6544099"/>
          </a:xfrm>
          <a:prstGeom prst="rect">
            <a:avLst/>
          </a:prstGeom>
        </p:spPr>
        <p:txBody>
          <a:bodyPr lIns="0" tIns="0" rIns="0" bIns="0" rtlCol="0" anchor="t">
            <a:spAutoFit/>
          </a:bodyPr>
          <a:lstStyle/>
          <a:p>
            <a:pPr>
              <a:lnSpc>
                <a:spcPts val="7449"/>
              </a:lnSpc>
            </a:pPr>
            <a:r>
              <a:rPr lang="en-US" sz="4000" dirty="0">
                <a:solidFill>
                  <a:srgbClr val="000000"/>
                </a:solidFill>
                <a:latin typeface="Ink Free" panose="03080402000500000000" pitchFamily="66" charset="0"/>
              </a:rPr>
              <a:t>We, Negative, propose our counterplan. Instead of banning coffee, National Government </a:t>
            </a:r>
            <a:r>
              <a:rPr lang="en-US" sz="3600" b="1" dirty="0">
                <a:solidFill>
                  <a:srgbClr val="000000"/>
                </a:solidFill>
                <a:latin typeface="Arial Narrow" panose="020B0606020202030204" pitchFamily="34" charset="0"/>
                <a:cs typeface="Arial" panose="020B0604020202020204" pitchFamily="34" charset="0"/>
              </a:rPr>
              <a:t>(Actor) </a:t>
            </a:r>
            <a:r>
              <a:rPr lang="en-US" sz="4000" dirty="0">
                <a:solidFill>
                  <a:srgbClr val="000000"/>
                </a:solidFill>
                <a:latin typeface="Ink Free" panose="03080402000500000000" pitchFamily="66" charset="0"/>
              </a:rPr>
              <a:t>will regulate the industry </a:t>
            </a:r>
            <a:r>
              <a:rPr lang="en-US" sz="3600" b="1" dirty="0">
                <a:solidFill>
                  <a:srgbClr val="000000"/>
                </a:solidFill>
                <a:latin typeface="Arial Narrow" panose="020B0606020202030204" pitchFamily="34" charset="0"/>
              </a:rPr>
              <a:t>(Action) </a:t>
            </a:r>
            <a:r>
              <a:rPr lang="en-US" sz="4000" dirty="0">
                <a:solidFill>
                  <a:srgbClr val="000000"/>
                </a:solidFill>
                <a:latin typeface="Ink Free" panose="03080402000500000000" pitchFamily="66" charset="0"/>
              </a:rPr>
              <a:t>by requiring farms to grow their  coffee under jungle canopy only </a:t>
            </a:r>
            <a:r>
              <a:rPr lang="en-US" sz="3600" b="1" dirty="0">
                <a:solidFill>
                  <a:srgbClr val="000000"/>
                </a:solidFill>
                <a:latin typeface="Arial Narrow" panose="020B0606020202030204" pitchFamily="34" charset="0"/>
              </a:rPr>
              <a:t>(Enforcement Mechanism and Details).</a:t>
            </a:r>
          </a:p>
        </p:txBody>
      </p:sp>
      <p:sp>
        <p:nvSpPr>
          <p:cNvPr id="6" name="TextBox 4">
            <a:extLst>
              <a:ext uri="{FF2B5EF4-FFF2-40B4-BE49-F238E27FC236}">
                <a16:creationId xmlns:a16="http://schemas.microsoft.com/office/drawing/2014/main" id="{E734090D-6295-4B51-A29A-F81A5115B640}"/>
              </a:ext>
            </a:extLst>
          </p:cNvPr>
          <p:cNvSpPr txBox="1"/>
          <p:nvPr/>
        </p:nvSpPr>
        <p:spPr>
          <a:xfrm>
            <a:off x="9356187" y="908737"/>
            <a:ext cx="8001000" cy="738664"/>
          </a:xfrm>
          <a:prstGeom prst="rect">
            <a:avLst/>
          </a:prstGeom>
        </p:spPr>
        <p:txBody>
          <a:bodyPr wrap="square" lIns="0" tIns="0" rIns="0" bIns="0" rtlCol="0" anchor="t">
            <a:spAutoFit/>
          </a:bodyPr>
          <a:lstStyle/>
          <a:p>
            <a:pPr marL="0" lvl="0" indent="0" algn="l">
              <a:spcBef>
                <a:spcPct val="0"/>
              </a:spcBef>
            </a:pPr>
            <a:r>
              <a:rPr lang="en-US" sz="4800" dirty="0">
                <a:solidFill>
                  <a:srgbClr val="5E17EB"/>
                </a:solidFill>
                <a:latin typeface="Impact" panose="020B0806030902050204" pitchFamily="34" charset="0"/>
              </a:rPr>
              <a:t>COUNTERPLAN EXAMPLE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a:extLst>
              <a:ext uri="{FF2B5EF4-FFF2-40B4-BE49-F238E27FC236}">
                <a16:creationId xmlns:a16="http://schemas.microsoft.com/office/drawing/2014/main" id="{43B1B2C1-0B92-484A-A8B9-18670378E9FE}"/>
              </a:ext>
            </a:extLst>
          </p:cNvPr>
          <p:cNvSpPr/>
          <p:nvPr/>
        </p:nvSpPr>
        <p:spPr>
          <a:xfrm flipH="1">
            <a:off x="-2792043" y="0"/>
            <a:ext cx="16383717" cy="10287000"/>
          </a:xfrm>
          <a:prstGeom prst="parallelogram">
            <a:avLst>
              <a:gd name="adj" fmla="val 4862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50" name="Picture 10" descr="Page 2 | Black teenage girl Images | Free Vectors, Stock Photos &amp; PSD">
            <a:extLst>
              <a:ext uri="{FF2B5EF4-FFF2-40B4-BE49-F238E27FC236}">
                <a16:creationId xmlns:a16="http://schemas.microsoft.com/office/drawing/2014/main" id="{C2A7B58B-767A-4553-9D2E-9897C820309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4050" b="90000" l="9963" r="89963">
                        <a14:foregroundMark x1="78951" y1="7500" x2="78951" y2="7500"/>
                        <a14:foregroundMark x1="67715" y1="27500" x2="67715" y2="27500"/>
                        <a14:foregroundMark x1="74532" y1="15950" x2="74532" y2="15950"/>
                        <a14:foregroundMark x1="69963" y1="35150" x2="71685" y2="22950"/>
                        <a14:foregroundMark x1="71685" y1="22950" x2="72659" y2="20850"/>
                        <a14:foregroundMark x1="74981" y1="4050" x2="74981" y2="4050"/>
                        <a14:foregroundMark x1="31685" y1="58200" x2="37079" y2="55850"/>
                        <a14:foregroundMark x1="75805" y1="42100" x2="74757" y2="38200"/>
                        <a14:backgroundMark x1="30037" y1="42900" x2="28614" y2="36400"/>
                      </a14:backgroundRemoval>
                    </a14:imgEffect>
                  </a14:imgLayer>
                </a14:imgProps>
              </a:ext>
              <a:ext uri="{28A0092B-C50C-407E-A947-70E740481C1C}">
                <a14:useLocalDpi xmlns:a14="http://schemas.microsoft.com/office/drawing/2010/main" val="0"/>
              </a:ext>
            </a:extLst>
          </a:blip>
          <a:srcRect l="24532" r="10729" b="27778"/>
          <a:stretch/>
        </p:blipFill>
        <p:spPr bwMode="auto">
          <a:xfrm>
            <a:off x="-314152" y="1456978"/>
            <a:ext cx="5399817" cy="9025575"/>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asian young giro, portrait of a beautiful young asian girl from shanghai  china, Stock Photo, Picture Rights Managed Image. Pic. S31-2644059 | -  carrentalbevari.fi">
            <a:extLst>
              <a:ext uri="{FF2B5EF4-FFF2-40B4-BE49-F238E27FC236}">
                <a16:creationId xmlns:a16="http://schemas.microsoft.com/office/drawing/2014/main" id="{89D8DDFB-AF57-4614-B052-8892FEB60AD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85" b="99681" l="9809" r="89713">
                        <a14:foregroundMark x1="58134" y1="9744" x2="58134" y2="9744"/>
                        <a14:foregroundMark x1="39234" y1="90096" x2="39234" y2="90096"/>
                        <a14:foregroundMark x1="46172" y1="92332" x2="46172" y2="92332"/>
                        <a14:foregroundMark x1="60526" y1="96006" x2="60526" y2="87061"/>
                        <a14:foregroundMark x1="37560" y1="90895" x2="37560" y2="84345"/>
                        <a14:foregroundMark x1="37560" y1="84345" x2="38756" y2="82428"/>
                        <a14:foregroundMark x1="30861" y1="85463" x2="27033" y2="90735"/>
                        <a14:foregroundMark x1="27033" y1="90735" x2="27033" y2="95687"/>
                        <a14:foregroundMark x1="27033" y1="95687" x2="29665" y2="99681"/>
                      </a14:backgroundRemoval>
                    </a14:imgEffect>
                  </a14:imgLayer>
                </a14:imgProps>
              </a:ext>
              <a:ext uri="{28A0092B-C50C-407E-A947-70E740481C1C}">
                <a14:useLocalDpi xmlns:a14="http://schemas.microsoft.com/office/drawing/2010/main" val="0"/>
              </a:ext>
            </a:extLst>
          </a:blip>
          <a:srcRect/>
          <a:stretch>
            <a:fillRect/>
          </a:stretch>
        </p:blipFill>
        <p:spPr bwMode="auto">
          <a:xfrm>
            <a:off x="2308609" y="2767912"/>
            <a:ext cx="5050700" cy="75639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2">
            <a:extLst>
              <a:ext uri="{FF2B5EF4-FFF2-40B4-BE49-F238E27FC236}">
                <a16:creationId xmlns:a16="http://schemas.microsoft.com/office/drawing/2014/main" id="{069CBBF1-9AAD-4930-8D2D-07B5F64A9F84}"/>
              </a:ext>
            </a:extLst>
          </p:cNvPr>
          <p:cNvSpPr txBox="1"/>
          <p:nvPr/>
        </p:nvSpPr>
        <p:spPr>
          <a:xfrm>
            <a:off x="-397247" y="391106"/>
            <a:ext cx="6351307" cy="2139625"/>
          </a:xfrm>
          <a:prstGeom prst="rect">
            <a:avLst/>
          </a:prstGeom>
        </p:spPr>
        <p:txBody>
          <a:bodyPr wrap="square" lIns="0" tIns="0" rIns="0" bIns="0" rtlCol="0" anchor="t">
            <a:spAutoFit/>
          </a:bodyPr>
          <a:lstStyle/>
          <a:p>
            <a:pPr algn="ctr">
              <a:lnSpc>
                <a:spcPts val="18400"/>
              </a:lnSpc>
            </a:pPr>
            <a:r>
              <a:rPr lang="en-US" sz="11600" spc="-420" dirty="0">
                <a:solidFill>
                  <a:srgbClr val="5E17EB"/>
                </a:solidFill>
                <a:latin typeface="Impact" panose="020B0806030902050204" pitchFamily="34" charset="0"/>
              </a:rPr>
              <a:t>PRO</a:t>
            </a:r>
          </a:p>
        </p:txBody>
      </p:sp>
      <p:sp>
        <p:nvSpPr>
          <p:cNvPr id="12" name="TextBox 6">
            <a:extLst>
              <a:ext uri="{FF2B5EF4-FFF2-40B4-BE49-F238E27FC236}">
                <a16:creationId xmlns:a16="http://schemas.microsoft.com/office/drawing/2014/main" id="{969A9AD2-FEB1-4247-BE2C-08404063F888}"/>
              </a:ext>
            </a:extLst>
          </p:cNvPr>
          <p:cNvSpPr txBox="1"/>
          <p:nvPr/>
        </p:nvSpPr>
        <p:spPr>
          <a:xfrm>
            <a:off x="-705708" y="2921837"/>
            <a:ext cx="4521409" cy="699487"/>
          </a:xfrm>
          <a:prstGeom prst="rect">
            <a:avLst/>
          </a:prstGeom>
        </p:spPr>
        <p:txBody>
          <a:bodyPr wrap="square" lIns="0" tIns="0" rIns="0" bIns="0" rtlCol="0" anchor="t">
            <a:spAutoFit/>
          </a:bodyPr>
          <a:lstStyle/>
          <a:p>
            <a:pPr marL="0" lvl="0" indent="0" algn="ctr">
              <a:lnSpc>
                <a:spcPts val="6031"/>
              </a:lnSpc>
              <a:spcBef>
                <a:spcPct val="0"/>
              </a:spcBef>
            </a:pPr>
            <a:r>
              <a:rPr lang="en-US" sz="3769" spc="75" dirty="0">
                <a:solidFill>
                  <a:schemeClr val="bg1"/>
                </a:solidFill>
                <a:latin typeface="The Hand Black" panose="03070902030502020204" pitchFamily="66" charset="0"/>
              </a:rPr>
              <a:t>1</a:t>
            </a:r>
            <a:r>
              <a:rPr lang="en-US" sz="3769" spc="75" baseline="30000" dirty="0">
                <a:solidFill>
                  <a:schemeClr val="bg1"/>
                </a:solidFill>
                <a:latin typeface="The Hand Black" panose="03070902030502020204" pitchFamily="66" charset="0"/>
              </a:rPr>
              <a:t>ST</a:t>
            </a:r>
            <a:r>
              <a:rPr lang="en-US" sz="3769" spc="75" dirty="0">
                <a:solidFill>
                  <a:schemeClr val="bg1"/>
                </a:solidFill>
                <a:latin typeface="The Hand Black" panose="03070902030502020204" pitchFamily="66" charset="0"/>
              </a:rPr>
              <a:t> Affirmative</a:t>
            </a:r>
          </a:p>
        </p:txBody>
      </p:sp>
      <p:sp>
        <p:nvSpPr>
          <p:cNvPr id="5" name="Rectangle 4">
            <a:extLst>
              <a:ext uri="{FF2B5EF4-FFF2-40B4-BE49-F238E27FC236}">
                <a16:creationId xmlns:a16="http://schemas.microsoft.com/office/drawing/2014/main" id="{6331CE5D-34F4-4C3C-86C7-31164BF187DB}"/>
              </a:ext>
            </a:extLst>
          </p:cNvPr>
          <p:cNvSpPr/>
          <p:nvPr/>
        </p:nvSpPr>
        <p:spPr>
          <a:xfrm>
            <a:off x="13591674" y="663815"/>
            <a:ext cx="2310569" cy="1862048"/>
          </a:xfrm>
          <a:prstGeom prst="rect">
            <a:avLst/>
          </a:prstGeom>
        </p:spPr>
        <p:txBody>
          <a:bodyPr wrap="none">
            <a:spAutoFit/>
          </a:bodyPr>
          <a:lstStyle/>
          <a:p>
            <a:r>
              <a:rPr lang="en-US" sz="11500" spc="-420" dirty="0">
                <a:solidFill>
                  <a:srgbClr val="5E17EB"/>
                </a:solidFill>
                <a:latin typeface="Impact" panose="020B0806030902050204" pitchFamily="34" charset="0"/>
              </a:rPr>
              <a:t>OPP</a:t>
            </a:r>
            <a:endParaRPr lang="en-US" sz="2000" dirty="0"/>
          </a:p>
        </p:txBody>
      </p:sp>
      <p:sp>
        <p:nvSpPr>
          <p:cNvPr id="14" name="TextBox 6">
            <a:extLst>
              <a:ext uri="{FF2B5EF4-FFF2-40B4-BE49-F238E27FC236}">
                <a16:creationId xmlns:a16="http://schemas.microsoft.com/office/drawing/2014/main" id="{DC05E41E-BCD4-4C0B-A5DC-B0B74FD7AC02}"/>
              </a:ext>
            </a:extLst>
          </p:cNvPr>
          <p:cNvSpPr txBox="1"/>
          <p:nvPr/>
        </p:nvSpPr>
        <p:spPr>
          <a:xfrm>
            <a:off x="4330874" y="2814784"/>
            <a:ext cx="4521409" cy="699487"/>
          </a:xfrm>
          <a:prstGeom prst="rect">
            <a:avLst/>
          </a:prstGeom>
        </p:spPr>
        <p:txBody>
          <a:bodyPr wrap="square" lIns="0" tIns="0" rIns="0" bIns="0" rtlCol="0" anchor="t">
            <a:spAutoFit/>
          </a:bodyPr>
          <a:lstStyle/>
          <a:p>
            <a:pPr marL="0" lvl="0" indent="0" algn="ctr">
              <a:lnSpc>
                <a:spcPts val="6031"/>
              </a:lnSpc>
              <a:spcBef>
                <a:spcPct val="0"/>
              </a:spcBef>
            </a:pPr>
            <a:r>
              <a:rPr lang="en-US" sz="3769" spc="75" dirty="0">
                <a:solidFill>
                  <a:schemeClr val="bg1"/>
                </a:solidFill>
                <a:latin typeface="The Hand Black" panose="03070902030502020204" pitchFamily="66" charset="0"/>
              </a:rPr>
              <a:t>2</a:t>
            </a:r>
            <a:r>
              <a:rPr lang="en-US" sz="3769" spc="75" baseline="30000" dirty="0">
                <a:solidFill>
                  <a:schemeClr val="bg1"/>
                </a:solidFill>
                <a:latin typeface="The Hand Black" panose="03070902030502020204" pitchFamily="66" charset="0"/>
              </a:rPr>
              <a:t>ND</a:t>
            </a:r>
            <a:r>
              <a:rPr lang="en-US" sz="3769" spc="75" dirty="0">
                <a:solidFill>
                  <a:schemeClr val="bg1"/>
                </a:solidFill>
                <a:latin typeface="The Hand Black" panose="03070902030502020204" pitchFamily="66" charset="0"/>
              </a:rPr>
              <a:t> Affirmative</a:t>
            </a:r>
          </a:p>
        </p:txBody>
      </p:sp>
      <p:sp>
        <p:nvSpPr>
          <p:cNvPr id="15" name="TextBox 6">
            <a:extLst>
              <a:ext uri="{FF2B5EF4-FFF2-40B4-BE49-F238E27FC236}">
                <a16:creationId xmlns:a16="http://schemas.microsoft.com/office/drawing/2014/main" id="{9A3180F8-4326-4074-A8BC-6248CED5AD11}"/>
              </a:ext>
            </a:extLst>
          </p:cNvPr>
          <p:cNvSpPr txBox="1"/>
          <p:nvPr/>
        </p:nvSpPr>
        <p:spPr>
          <a:xfrm>
            <a:off x="10274837" y="2176119"/>
            <a:ext cx="4521409" cy="699487"/>
          </a:xfrm>
          <a:prstGeom prst="rect">
            <a:avLst/>
          </a:prstGeom>
        </p:spPr>
        <p:txBody>
          <a:bodyPr wrap="square" lIns="0" tIns="0" rIns="0" bIns="0" rtlCol="0" anchor="t">
            <a:spAutoFit/>
          </a:bodyPr>
          <a:lstStyle/>
          <a:p>
            <a:pPr marL="0" lvl="0" indent="0" algn="ctr">
              <a:lnSpc>
                <a:spcPts val="6031"/>
              </a:lnSpc>
              <a:spcBef>
                <a:spcPct val="0"/>
              </a:spcBef>
            </a:pPr>
            <a:r>
              <a:rPr lang="en-US" sz="3769" spc="75" dirty="0">
                <a:latin typeface="The Hand Black" panose="03070902030502020204" pitchFamily="66" charset="0"/>
              </a:rPr>
              <a:t>1</a:t>
            </a:r>
            <a:r>
              <a:rPr lang="en-US" sz="3769" spc="75" baseline="30000" dirty="0">
                <a:latin typeface="The Hand Black" panose="03070902030502020204" pitchFamily="66" charset="0"/>
              </a:rPr>
              <a:t>ST</a:t>
            </a:r>
            <a:r>
              <a:rPr lang="en-US" sz="3769" spc="75" dirty="0">
                <a:latin typeface="The Hand Black" panose="03070902030502020204" pitchFamily="66" charset="0"/>
              </a:rPr>
              <a:t> Negative</a:t>
            </a:r>
          </a:p>
        </p:txBody>
      </p:sp>
      <p:sp>
        <p:nvSpPr>
          <p:cNvPr id="16" name="TextBox 6">
            <a:extLst>
              <a:ext uri="{FF2B5EF4-FFF2-40B4-BE49-F238E27FC236}">
                <a16:creationId xmlns:a16="http://schemas.microsoft.com/office/drawing/2014/main" id="{7C49B875-3275-429F-9775-A98762EE22DB}"/>
              </a:ext>
            </a:extLst>
          </p:cNvPr>
          <p:cNvSpPr txBox="1"/>
          <p:nvPr/>
        </p:nvSpPr>
        <p:spPr>
          <a:xfrm>
            <a:off x="14470428" y="3849181"/>
            <a:ext cx="4521409" cy="699487"/>
          </a:xfrm>
          <a:prstGeom prst="rect">
            <a:avLst/>
          </a:prstGeom>
        </p:spPr>
        <p:txBody>
          <a:bodyPr wrap="square" lIns="0" tIns="0" rIns="0" bIns="0" rtlCol="0" anchor="t">
            <a:spAutoFit/>
          </a:bodyPr>
          <a:lstStyle/>
          <a:p>
            <a:pPr marL="0" lvl="0" indent="0" algn="ctr">
              <a:lnSpc>
                <a:spcPts val="6031"/>
              </a:lnSpc>
              <a:spcBef>
                <a:spcPct val="0"/>
              </a:spcBef>
            </a:pPr>
            <a:r>
              <a:rPr lang="en-US" sz="3769" spc="75" dirty="0">
                <a:latin typeface="The Hand Black" panose="03070902030502020204" pitchFamily="66" charset="0"/>
              </a:rPr>
              <a:t>2</a:t>
            </a:r>
            <a:r>
              <a:rPr lang="en-US" sz="3769" spc="75" baseline="30000" dirty="0">
                <a:latin typeface="The Hand Black" panose="03070902030502020204" pitchFamily="66" charset="0"/>
              </a:rPr>
              <a:t>nd</a:t>
            </a:r>
            <a:r>
              <a:rPr lang="en-US" sz="3769" spc="75" dirty="0">
                <a:latin typeface="The Hand Black" panose="03070902030502020204" pitchFamily="66" charset="0"/>
              </a:rPr>
              <a:t> Negative</a:t>
            </a:r>
          </a:p>
        </p:txBody>
      </p:sp>
      <p:sp>
        <p:nvSpPr>
          <p:cNvPr id="21" name="TextBox 2">
            <a:extLst>
              <a:ext uri="{FF2B5EF4-FFF2-40B4-BE49-F238E27FC236}">
                <a16:creationId xmlns:a16="http://schemas.microsoft.com/office/drawing/2014/main" id="{06D8292A-4C3F-4D99-BAC5-FE49F53216EB}"/>
              </a:ext>
            </a:extLst>
          </p:cNvPr>
          <p:cNvSpPr txBox="1"/>
          <p:nvPr/>
        </p:nvSpPr>
        <p:spPr>
          <a:xfrm>
            <a:off x="5808494" y="5522243"/>
            <a:ext cx="6351307" cy="2549031"/>
          </a:xfrm>
          <a:prstGeom prst="rect">
            <a:avLst/>
          </a:prstGeom>
        </p:spPr>
        <p:txBody>
          <a:bodyPr wrap="square" lIns="0" tIns="0" rIns="0" bIns="0" rtlCol="0" anchor="t">
            <a:spAutoFit/>
          </a:bodyPr>
          <a:lstStyle/>
          <a:p>
            <a:pPr algn="ctr">
              <a:lnSpc>
                <a:spcPts val="18400"/>
              </a:lnSpc>
            </a:pPr>
            <a:r>
              <a:rPr lang="en-US" sz="24000" spc="-420" dirty="0">
                <a:solidFill>
                  <a:srgbClr val="5E17EB"/>
                </a:solidFill>
                <a:latin typeface="The Hand Black" panose="03070902030502020204" pitchFamily="66" charset="0"/>
              </a:rPr>
              <a:t>VS</a:t>
            </a:r>
          </a:p>
        </p:txBody>
      </p:sp>
      <p:pic>
        <p:nvPicPr>
          <p:cNvPr id="10274" name="Picture 34" descr="906,077 Teen Males Stock Photos, Pictures &amp; Royalty-Free Images - iStock">
            <a:extLst>
              <a:ext uri="{FF2B5EF4-FFF2-40B4-BE49-F238E27FC236}">
                <a16:creationId xmlns:a16="http://schemas.microsoft.com/office/drawing/2014/main" id="{A71B60D2-6AB0-4B19-BA7C-5E05554570AD}"/>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477" b="97876" l="9804" r="89951">
                        <a14:foregroundMark x1="33824" y1="21242" x2="33824" y2="21242"/>
                        <a14:foregroundMark x1="33333" y1="15686" x2="34069" y2="22386"/>
                        <a14:foregroundMark x1="34069" y1="22386" x2="41176" y2="29575"/>
                        <a14:foregroundMark x1="32598" y1="23039" x2="32598" y2="23039"/>
                        <a14:foregroundMark x1="26961" y1="38399" x2="36765" y2="36765"/>
                        <a14:foregroundMark x1="36765" y1="36765" x2="37010" y2="36765"/>
                        <a14:foregroundMark x1="23745" y1="35399" x2="40686" y2="33170"/>
                        <a14:foregroundMark x1="22059" y1="35621" x2="22667" y2="35541"/>
                        <a14:foregroundMark x1="40686" y1="33170" x2="40686" y2="33170"/>
                        <a14:foregroundMark x1="73775" y1="70098" x2="87010" y2="85784"/>
                        <a14:foregroundMark x1="87010" y1="85784" x2="87010" y2="85784"/>
                        <a14:foregroundMark x1="54412" y1="97876" x2="62745" y2="88725"/>
                        <a14:foregroundMark x1="64216" y1="90359" x2="75980" y2="95098"/>
                        <a14:foregroundMark x1="75980" y1="95098" x2="80147" y2="95752"/>
                        <a14:foregroundMark x1="67892" y1="45098" x2="67892" y2="52451"/>
                        <a14:foregroundMark x1="67892" y1="52451" x2="67892" y2="52451"/>
                        <a14:foregroundMark x1="37990" y1="9967" x2="37990" y2="9967"/>
                        <a14:foregroundMark x1="32108" y1="17320" x2="32108" y2="17320"/>
                        <a14:foregroundMark x1="17402" y1="59477" x2="17402" y2="59477"/>
                        <a14:foregroundMark x1="16912" y1="58007" x2="16912" y2="58007"/>
                        <a14:foregroundMark x1="16422" y1="53595" x2="16422" y2="53595"/>
                        <a14:foregroundMark x1="31863" y1="61765" x2="31863" y2="61765"/>
                        <a14:foregroundMark x1="35294" y1="10621" x2="41176" y2="10621"/>
                        <a14:foregroundMark x1="40441" y1="9967" x2="38480" y2="9967"/>
                        <a14:foregroundMark x1="41176" y1="9477" x2="41176" y2="9477"/>
                        <a14:foregroundMark x1="31863" y1="13889" x2="33088" y2="17810"/>
                        <a14:backgroundMark x1="85784" y1="66830" x2="85784" y2="66830"/>
                        <a14:backgroundMark x1="87500" y1="71895" x2="87500" y2="71895"/>
                        <a14:backgroundMark x1="22549" y1="35458" x2="22549" y2="35458"/>
                        <a14:backgroundMark x1="22304" y1="36111" x2="24020" y2="34967"/>
                      </a14:backgroundRemoval>
                    </a14:imgEffect>
                  </a14:imgLayer>
                </a14:imgProps>
              </a:ext>
              <a:ext uri="{28A0092B-C50C-407E-A947-70E740481C1C}">
                <a14:useLocalDpi xmlns:a14="http://schemas.microsoft.com/office/drawing/2010/main" val="0"/>
              </a:ext>
            </a:extLst>
          </a:blip>
          <a:srcRect t="7579"/>
          <a:stretch/>
        </p:blipFill>
        <p:spPr bwMode="auto">
          <a:xfrm>
            <a:off x="12759472" y="3140370"/>
            <a:ext cx="5250618" cy="727901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Premium Photo | Young happy asian teen woman thinking something isolated on  pink background.">
            <a:extLst>
              <a:ext uri="{FF2B5EF4-FFF2-40B4-BE49-F238E27FC236}">
                <a16:creationId xmlns:a16="http://schemas.microsoft.com/office/drawing/2014/main" id="{09284172-2739-4126-AABE-E6DECF9C8FDA}"/>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3160" b="97753" l="10000" r="90000">
                        <a14:foregroundMark x1="51900" y1="8497" x2="49800" y2="17767"/>
                        <a14:foregroundMark x1="54450" y1="97753" x2="52300" y2="87149"/>
                        <a14:foregroundMark x1="52300" y1="87149" x2="52300" y2="87079"/>
                        <a14:foregroundMark x1="51100" y1="3160" x2="51100" y2="3160"/>
                        <a14:backgroundMark x1="42450" y1="27739" x2="42450" y2="27739"/>
                      </a14:backgroundRemoval>
                    </a14:imgEffect>
                  </a14:imgLayer>
                </a14:imgProps>
              </a:ext>
              <a:ext uri="{28A0092B-C50C-407E-A947-70E740481C1C}">
                <a14:useLocalDpi xmlns:a14="http://schemas.microsoft.com/office/drawing/2010/main" val="0"/>
              </a:ext>
            </a:extLst>
          </a:blip>
          <a:srcRect l="33545" r="30590"/>
          <a:stretch/>
        </p:blipFill>
        <p:spPr bwMode="auto">
          <a:xfrm>
            <a:off x="10866558" y="2980644"/>
            <a:ext cx="3680239" cy="7306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27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AutoShape 2"/>
          <p:cNvSpPr/>
          <p:nvPr/>
        </p:nvSpPr>
        <p:spPr>
          <a:xfrm>
            <a:off x="17564394" y="689846"/>
            <a:ext cx="11422" cy="295070"/>
          </a:xfrm>
          <a:prstGeom prst="rect">
            <a:avLst/>
          </a:prstGeom>
          <a:solidFill>
            <a:srgbClr val="5E17EB"/>
          </a:solidFill>
        </p:spPr>
      </p:sp>
      <p:grpSp>
        <p:nvGrpSpPr>
          <p:cNvPr id="3" name="Group 3"/>
          <p:cNvGrpSpPr/>
          <p:nvPr/>
        </p:nvGrpSpPr>
        <p:grpSpPr>
          <a:xfrm>
            <a:off x="697240" y="637881"/>
            <a:ext cx="17819360" cy="8726418"/>
            <a:chOff x="0" y="-1058680"/>
            <a:chExt cx="23759149" cy="11635224"/>
          </a:xfrm>
        </p:grpSpPr>
        <p:sp>
          <p:nvSpPr>
            <p:cNvPr id="4" name="TextBox 4"/>
            <p:cNvSpPr txBox="1"/>
            <p:nvPr/>
          </p:nvSpPr>
          <p:spPr>
            <a:xfrm>
              <a:off x="6403078" y="-1058680"/>
              <a:ext cx="17356071" cy="3335956"/>
            </a:xfrm>
            <a:prstGeom prst="rect">
              <a:avLst/>
            </a:prstGeom>
          </p:spPr>
          <p:txBody>
            <a:bodyPr wrap="square" lIns="0" tIns="0" rIns="0" bIns="0" rtlCol="0" anchor="t">
              <a:spAutoFit/>
            </a:bodyPr>
            <a:lstStyle/>
            <a:p>
              <a:pPr marL="0" lvl="0" indent="0" algn="l">
                <a:lnSpc>
                  <a:spcPts val="10160"/>
                </a:lnSpc>
                <a:spcBef>
                  <a:spcPct val="0"/>
                </a:spcBef>
              </a:pPr>
              <a:r>
                <a:rPr lang="en-US" sz="7200" dirty="0">
                  <a:solidFill>
                    <a:srgbClr val="5E17EB"/>
                  </a:solidFill>
                  <a:latin typeface="Impact" panose="020B0806030902050204" pitchFamily="34" charset="0"/>
                </a:rPr>
                <a:t>1</a:t>
              </a:r>
              <a:r>
                <a:rPr lang="en-US" sz="7200" baseline="30000" dirty="0">
                  <a:solidFill>
                    <a:srgbClr val="5E17EB"/>
                  </a:solidFill>
                  <a:latin typeface="Impact" panose="020B0806030902050204" pitchFamily="34" charset="0"/>
                </a:rPr>
                <a:t>ST</a:t>
              </a:r>
              <a:r>
                <a:rPr lang="en-US" sz="7200" dirty="0">
                  <a:solidFill>
                    <a:srgbClr val="5E17EB"/>
                  </a:solidFill>
                  <a:latin typeface="Impact" panose="020B0806030902050204" pitchFamily="34" charset="0"/>
                </a:rPr>
                <a:t> AFFIRMATIVE CONSTRUCTIVE (1AC)</a:t>
              </a:r>
            </a:p>
          </p:txBody>
        </p:sp>
        <p:sp>
          <p:nvSpPr>
            <p:cNvPr id="5" name="TextBox 5"/>
            <p:cNvSpPr txBox="1"/>
            <p:nvPr/>
          </p:nvSpPr>
          <p:spPr>
            <a:xfrm>
              <a:off x="6471205" y="2820574"/>
              <a:ext cx="9119840" cy="7755970"/>
            </a:xfrm>
            <a:prstGeom prst="rect">
              <a:avLst/>
            </a:prstGeom>
          </p:spPr>
          <p:txBody>
            <a:bodyPr wrap="square" lIns="0" tIns="0" rIns="0" bIns="0" rtlCol="0" anchor="t">
              <a:spAutoFit/>
            </a:bodyPr>
            <a:lstStyle/>
            <a:p>
              <a:pPr marL="0" lvl="0" indent="0">
                <a:spcBef>
                  <a:spcPct val="0"/>
                </a:spcBef>
              </a:pPr>
              <a:r>
                <a:rPr lang="en-US" sz="5400" dirty="0">
                  <a:solidFill>
                    <a:srgbClr val="000000"/>
                  </a:solidFill>
                  <a:latin typeface="The Hand Black" panose="03070902030502020204" pitchFamily="66" charset="0"/>
                </a:rPr>
                <a:t>You are the first speaker in a policy debate. </a:t>
              </a:r>
              <a:r>
                <a:rPr lang="en-US" sz="5400" u="sng" dirty="0">
                  <a:solidFill>
                    <a:srgbClr val="000000"/>
                  </a:solidFill>
                  <a:latin typeface="The Hand Black" panose="03070902030502020204" pitchFamily="66" charset="0"/>
                </a:rPr>
                <a:t>Your job is to establish why the resolution should be upheld. </a:t>
              </a:r>
              <a:r>
                <a:rPr lang="en-US" sz="5400" dirty="0">
                  <a:solidFill>
                    <a:srgbClr val="000000"/>
                  </a:solidFill>
                  <a:latin typeface="The Hand Black" panose="03070902030502020204" pitchFamily="66" charset="0"/>
                </a:rPr>
                <a:t>You must state the harms, plans, give 2 arguments, and a solvency.</a:t>
              </a:r>
            </a:p>
            <a:p>
              <a:pPr marL="0" lvl="0" indent="0">
                <a:spcBef>
                  <a:spcPct val="0"/>
                </a:spcBef>
              </a:pPr>
              <a:endParaRPr lang="en-US" sz="5400" u="sng" dirty="0">
                <a:solidFill>
                  <a:srgbClr val="000000"/>
                </a:solidFill>
                <a:latin typeface="The Hand Black" panose="03070902030502020204" pitchFamily="66" charset="0"/>
              </a:endParaRPr>
            </a:p>
            <a:p>
              <a:pPr marL="0" lvl="0" indent="0">
                <a:spcBef>
                  <a:spcPct val="0"/>
                </a:spcBef>
              </a:pPr>
              <a:r>
                <a:rPr lang="en-US" sz="3600" b="1" u="sng" dirty="0">
                  <a:solidFill>
                    <a:srgbClr val="000000"/>
                  </a:solidFill>
                </a:rPr>
                <a:t>This speech must be 8 minutes</a:t>
              </a:r>
              <a:r>
                <a:rPr lang="en-US" sz="5400" b="1" u="sng" dirty="0">
                  <a:solidFill>
                    <a:srgbClr val="000000"/>
                  </a:solidFill>
                  <a:latin typeface="The Hand Black" panose="03070902030502020204" pitchFamily="66" charset="0"/>
                </a:rPr>
                <a:t>.</a:t>
              </a: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8181700"/>
              <a:ext cx="2612302" cy="401191"/>
            </a:xfrm>
            <a:prstGeom prst="rect">
              <a:avLst/>
            </a:prstGeom>
          </p:spPr>
        </p:pic>
      </p:grpSp>
      <p:grpSp>
        <p:nvGrpSpPr>
          <p:cNvPr id="7" name="Group 6">
            <a:extLst>
              <a:ext uri="{FF2B5EF4-FFF2-40B4-BE49-F238E27FC236}">
                <a16:creationId xmlns:a16="http://schemas.microsoft.com/office/drawing/2014/main" id="{E1D31D61-7FA9-4A75-98F1-33EBC2F93451}"/>
              </a:ext>
            </a:extLst>
          </p:cNvPr>
          <p:cNvGrpSpPr/>
          <p:nvPr/>
        </p:nvGrpSpPr>
        <p:grpSpPr>
          <a:xfrm>
            <a:off x="12882612" y="2781300"/>
            <a:ext cx="4733548" cy="6867819"/>
            <a:chOff x="-91853" y="-900299"/>
            <a:chExt cx="5685736" cy="10384490"/>
          </a:xfrm>
          <a:scene3d>
            <a:camera prst="orthographicFront">
              <a:rot lat="0" lon="0" rev="0"/>
            </a:camera>
            <a:lightRig rig="contrasting" dir="t">
              <a:rot lat="0" lon="0" rev="1500000"/>
            </a:lightRig>
          </a:scene3d>
        </p:grpSpPr>
        <p:sp>
          <p:nvSpPr>
            <p:cNvPr id="8" name="AutoShape 12">
              <a:extLst>
                <a:ext uri="{FF2B5EF4-FFF2-40B4-BE49-F238E27FC236}">
                  <a16:creationId xmlns:a16="http://schemas.microsoft.com/office/drawing/2014/main" id="{5E953362-7489-4866-8A04-1127D51BEEE1}"/>
                </a:ext>
              </a:extLst>
            </p:cNvPr>
            <p:cNvSpPr/>
            <p:nvPr/>
          </p:nvSpPr>
          <p:spPr>
            <a:xfrm>
              <a:off x="-91853" y="-900299"/>
              <a:ext cx="5685736" cy="10384490"/>
            </a:xfrm>
            <a:prstGeom prst="rect">
              <a:avLst/>
            </a:prstGeom>
            <a:solidFill>
              <a:srgbClr val="FFFFFF"/>
            </a:solidFill>
            <a:ln>
              <a:noFill/>
            </a:ln>
            <a:effectLst>
              <a:outerShdw blurRad="149987" dist="250190" dir="8460000" algn="ctr">
                <a:srgbClr val="000000">
                  <a:alpha val="28000"/>
                </a:srgbClr>
              </a:outerShdw>
            </a:effectLst>
            <a:sp3d prstMaterial="metal">
              <a:bevelT w="88900" h="88900"/>
            </a:sp3d>
          </p:spPr>
          <p:txBody>
            <a:bodyPr/>
            <a:lstStyle/>
            <a:p>
              <a:endParaRPr lang="en-US">
                <a:latin typeface="The Hand Black" panose="03070902030502020204" pitchFamily="66" charset="0"/>
              </a:endParaRPr>
            </a:p>
          </p:txBody>
        </p:sp>
        <p:sp>
          <p:nvSpPr>
            <p:cNvPr id="9" name="TextBox 13">
              <a:extLst>
                <a:ext uri="{FF2B5EF4-FFF2-40B4-BE49-F238E27FC236}">
                  <a16:creationId xmlns:a16="http://schemas.microsoft.com/office/drawing/2014/main" id="{6DD09B33-E748-4313-BE13-FDE43530128D}"/>
                </a:ext>
              </a:extLst>
            </p:cNvPr>
            <p:cNvSpPr txBox="1"/>
            <p:nvPr/>
          </p:nvSpPr>
          <p:spPr>
            <a:xfrm>
              <a:off x="334410" y="39041"/>
              <a:ext cx="4833210" cy="8842102"/>
            </a:xfrm>
            <a:prstGeom prst="rect">
              <a:avLst/>
            </a:prstGeom>
            <a:ln>
              <a:noFill/>
            </a:ln>
            <a:effectLst>
              <a:outerShdw blurRad="149987" dist="250190" dir="8460000" algn="ctr">
                <a:srgbClr val="000000">
                  <a:alpha val="28000"/>
                </a:srgbClr>
              </a:outerShdw>
            </a:effectLst>
            <a:sp3d prstMaterial="metal">
              <a:bevelT w="88900" h="88900"/>
            </a:sp3d>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639"/>
                </a:lnSpc>
              </a:pPr>
              <a:r>
                <a:rPr lang="en-US" sz="3200" dirty="0">
                  <a:solidFill>
                    <a:srgbClr val="3333FF"/>
                  </a:solidFill>
                  <a:effectLst>
                    <a:outerShdw blurRad="50800" dist="38100" dir="8100000" algn="tr" rotWithShape="0">
                      <a:prstClr val="black">
                        <a:alpha val="40000"/>
                      </a:prstClr>
                    </a:outerShdw>
                  </a:effectLst>
                  <a:latin typeface="Impact" panose="020B0806030902050204" pitchFamily="34" charset="0"/>
                </a:rPr>
                <a:t>SPEECH FORMAT</a:t>
              </a:r>
            </a:p>
            <a:p>
              <a:pPr algn="ctr">
                <a:lnSpc>
                  <a:spcPts val="3639"/>
                </a:lnSpc>
              </a:pPr>
              <a:endParaRPr lang="en-US" sz="3200" dirty="0">
                <a:solidFill>
                  <a:srgbClr val="201E1E"/>
                </a:solidFill>
                <a:latin typeface="The Hand Black" panose="03070902030502020204" pitchFamily="66" charset="0"/>
              </a:endParaRPr>
            </a:p>
            <a:p>
              <a:pPr marL="604519" lvl="1" indent="-302260">
                <a:buFont typeface="Arial"/>
                <a:buChar char="•"/>
              </a:pPr>
              <a:r>
                <a:rPr lang="en-US" sz="4000" dirty="0">
                  <a:solidFill>
                    <a:srgbClr val="201E1E"/>
                  </a:solidFill>
                  <a:latin typeface="The Hand Black" panose="03070902030502020204" pitchFamily="66" charset="0"/>
                </a:rPr>
                <a:t>Opener</a:t>
              </a:r>
            </a:p>
            <a:p>
              <a:pPr marL="604519" lvl="1" indent="-302260">
                <a:buFont typeface="Arial"/>
                <a:buChar char="•"/>
              </a:pPr>
              <a:r>
                <a:rPr lang="en-US" sz="4000" dirty="0">
                  <a:solidFill>
                    <a:srgbClr val="201E1E"/>
                  </a:solidFill>
                  <a:latin typeface="The Hand Black" panose="03070902030502020204" pitchFamily="66" charset="0"/>
                </a:rPr>
                <a:t>Roadmap</a:t>
              </a:r>
            </a:p>
            <a:p>
              <a:pPr marL="604519" lvl="1" indent="-302260">
                <a:buFont typeface="Arial"/>
                <a:buChar char="•"/>
              </a:pPr>
              <a:r>
                <a:rPr lang="en-US" sz="4000" dirty="0">
                  <a:solidFill>
                    <a:srgbClr val="201E1E"/>
                  </a:solidFill>
                  <a:latin typeface="The Hand Black" panose="03070902030502020204" pitchFamily="66" charset="0"/>
                </a:rPr>
                <a:t>Harm</a:t>
              </a:r>
            </a:p>
            <a:p>
              <a:pPr marL="604519" lvl="1" indent="-302260">
                <a:buFont typeface="Arial"/>
                <a:buChar char="•"/>
              </a:pPr>
              <a:r>
                <a:rPr lang="en-US" sz="4000" dirty="0">
                  <a:solidFill>
                    <a:srgbClr val="201E1E"/>
                  </a:solidFill>
                  <a:latin typeface="The Hand Black" panose="03070902030502020204" pitchFamily="66" charset="0"/>
                </a:rPr>
                <a:t>Plan</a:t>
              </a:r>
            </a:p>
            <a:p>
              <a:pPr marL="604519" lvl="1" indent="-302260">
                <a:buFont typeface="Arial"/>
                <a:buChar char="•"/>
              </a:pPr>
              <a:r>
                <a:rPr lang="en-US" sz="4000" dirty="0">
                  <a:solidFill>
                    <a:srgbClr val="201E1E"/>
                  </a:solidFill>
                  <a:latin typeface="The Hand Black" panose="03070902030502020204" pitchFamily="66" charset="0"/>
                </a:rPr>
                <a:t>Benefit One</a:t>
              </a:r>
            </a:p>
            <a:p>
              <a:pPr marL="604519" lvl="1" indent="-302260">
                <a:buFont typeface="Arial"/>
                <a:buChar char="•"/>
              </a:pPr>
              <a:r>
                <a:rPr lang="en-US" sz="4000" dirty="0">
                  <a:solidFill>
                    <a:srgbClr val="201E1E"/>
                  </a:solidFill>
                  <a:latin typeface="The Hand Black" panose="03070902030502020204" pitchFamily="66" charset="0"/>
                </a:rPr>
                <a:t>Benefit Two</a:t>
              </a:r>
            </a:p>
            <a:p>
              <a:pPr marL="604519" lvl="1" indent="-302260">
                <a:buFont typeface="Arial"/>
                <a:buChar char="•"/>
              </a:pPr>
              <a:r>
                <a:rPr lang="en-US" sz="4000" dirty="0">
                  <a:solidFill>
                    <a:srgbClr val="201E1E"/>
                  </a:solidFill>
                  <a:latin typeface="The Hand Black" panose="03070902030502020204" pitchFamily="66" charset="0"/>
                </a:rPr>
                <a:t>Solvency</a:t>
              </a:r>
            </a:p>
            <a:p>
              <a:pPr marL="604519" lvl="1" indent="-302260">
                <a:buFont typeface="Arial"/>
                <a:buChar char="•"/>
              </a:pPr>
              <a:r>
                <a:rPr lang="en-US" sz="4000" dirty="0">
                  <a:solidFill>
                    <a:srgbClr val="201E1E"/>
                  </a:solidFill>
                  <a:latin typeface="The Hand Black" panose="03070902030502020204" pitchFamily="66" charset="0"/>
                </a:rPr>
                <a:t>Closer</a:t>
              </a:r>
            </a:p>
          </p:txBody>
        </p:sp>
      </p:grpSp>
      <p:grpSp>
        <p:nvGrpSpPr>
          <p:cNvPr id="10" name="Group 9">
            <a:extLst>
              <a:ext uri="{FF2B5EF4-FFF2-40B4-BE49-F238E27FC236}">
                <a16:creationId xmlns:a16="http://schemas.microsoft.com/office/drawing/2014/main" id="{025261EA-7D37-4EA0-9EF4-59B77021FD45}"/>
              </a:ext>
            </a:extLst>
          </p:cNvPr>
          <p:cNvGrpSpPr>
            <a:grpSpLocks noChangeAspect="1"/>
          </p:cNvGrpSpPr>
          <p:nvPr/>
        </p:nvGrpSpPr>
        <p:grpSpPr>
          <a:xfrm>
            <a:off x="202400" y="-288307"/>
            <a:ext cx="4805058" cy="10863613"/>
            <a:chOff x="0" y="0"/>
            <a:chExt cx="2628900" cy="5943600"/>
          </a:xfrm>
        </p:grpSpPr>
        <p:sp>
          <p:nvSpPr>
            <p:cNvPr id="11" name="Freeform 3">
              <a:extLst>
                <a:ext uri="{FF2B5EF4-FFF2-40B4-BE49-F238E27FC236}">
                  <a16:creationId xmlns:a16="http://schemas.microsoft.com/office/drawing/2014/main" id="{BE65CDF0-CF3C-4B5B-9E38-BF6C2964D39A}"/>
                </a:ext>
              </a:extLst>
            </p:cNvPr>
            <p:cNvSpPr/>
            <p:nvPr/>
          </p:nvSpPr>
          <p:spPr>
            <a:xfrm>
              <a:off x="101600" y="76200"/>
              <a:ext cx="2425700" cy="1905000"/>
            </a:xfrm>
            <a:custGeom>
              <a:avLst/>
              <a:gdLst/>
              <a:ahLst/>
              <a:cxnLst/>
              <a:rect l="l" t="t" r="r" b="b"/>
              <a:pathLst>
                <a:path w="2425700" h="1905000">
                  <a:moveTo>
                    <a:pt x="2425700" y="1905000"/>
                  </a:moveTo>
                  <a:lnTo>
                    <a:pt x="0" y="1905000"/>
                  </a:lnTo>
                  <a:lnTo>
                    <a:pt x="0" y="0"/>
                  </a:lnTo>
                  <a:lnTo>
                    <a:pt x="2425700" y="0"/>
                  </a:lnTo>
                  <a:lnTo>
                    <a:pt x="2425700" y="1905000"/>
                  </a:lnTo>
                  <a:close/>
                </a:path>
              </a:pathLst>
            </a:custGeom>
            <a:blipFill>
              <a:blip r:embed="rId4">
                <a:grayscl/>
              </a:blip>
              <a:stretch>
                <a:fillRect l="-22716" r="-22716"/>
              </a:stretch>
            </a:blipFill>
          </p:spPr>
          <p:txBody>
            <a:bodyPr/>
            <a:lstStyle/>
            <a:p>
              <a:endParaRPr lang="en-US"/>
            </a:p>
          </p:txBody>
        </p:sp>
        <p:sp>
          <p:nvSpPr>
            <p:cNvPr id="12" name="Freeform 4">
              <a:extLst>
                <a:ext uri="{FF2B5EF4-FFF2-40B4-BE49-F238E27FC236}">
                  <a16:creationId xmlns:a16="http://schemas.microsoft.com/office/drawing/2014/main" id="{EC476D7B-0A77-4B82-80FA-1913011975EB}"/>
                </a:ext>
              </a:extLst>
            </p:cNvPr>
            <p:cNvSpPr/>
            <p:nvPr/>
          </p:nvSpPr>
          <p:spPr>
            <a:xfrm>
              <a:off x="101600" y="2019300"/>
              <a:ext cx="2425700" cy="1905000"/>
            </a:xfrm>
            <a:custGeom>
              <a:avLst/>
              <a:gdLst/>
              <a:ahLst/>
              <a:cxnLst/>
              <a:rect l="l" t="t" r="r" b="b"/>
              <a:pathLst>
                <a:path w="2425700" h="1905000">
                  <a:moveTo>
                    <a:pt x="2425700" y="1905000"/>
                  </a:moveTo>
                  <a:lnTo>
                    <a:pt x="0" y="1905000"/>
                  </a:lnTo>
                  <a:lnTo>
                    <a:pt x="0" y="0"/>
                  </a:lnTo>
                  <a:lnTo>
                    <a:pt x="2425700" y="0"/>
                  </a:lnTo>
                  <a:lnTo>
                    <a:pt x="2425700" y="1905000"/>
                  </a:lnTo>
                  <a:close/>
                </a:path>
              </a:pathLst>
            </a:custGeom>
            <a:blipFill>
              <a:blip r:embed="rId5">
                <a:grayscl/>
              </a:blip>
              <a:stretch>
                <a:fillRect l="-19859" r="-19859"/>
              </a:stretch>
            </a:blipFill>
          </p:spPr>
          <p:txBody>
            <a:bodyPr/>
            <a:lstStyle/>
            <a:p>
              <a:endParaRPr lang="en-US"/>
            </a:p>
          </p:txBody>
        </p:sp>
        <p:sp>
          <p:nvSpPr>
            <p:cNvPr id="13" name="Freeform 5">
              <a:extLst>
                <a:ext uri="{FF2B5EF4-FFF2-40B4-BE49-F238E27FC236}">
                  <a16:creationId xmlns:a16="http://schemas.microsoft.com/office/drawing/2014/main" id="{8103BBC3-1E4B-4CBD-BD5E-CD1948455B7B}"/>
                </a:ext>
              </a:extLst>
            </p:cNvPr>
            <p:cNvSpPr/>
            <p:nvPr/>
          </p:nvSpPr>
          <p:spPr>
            <a:xfrm>
              <a:off x="101600" y="3962400"/>
              <a:ext cx="2425700" cy="1905000"/>
            </a:xfrm>
            <a:custGeom>
              <a:avLst/>
              <a:gdLst/>
              <a:ahLst/>
              <a:cxnLst/>
              <a:rect l="l" t="t" r="r" b="b"/>
              <a:pathLst>
                <a:path w="2425700" h="1905000">
                  <a:moveTo>
                    <a:pt x="2425700" y="1905000"/>
                  </a:moveTo>
                  <a:lnTo>
                    <a:pt x="0" y="1905000"/>
                  </a:lnTo>
                  <a:lnTo>
                    <a:pt x="0" y="0"/>
                  </a:lnTo>
                  <a:lnTo>
                    <a:pt x="2425700" y="0"/>
                  </a:lnTo>
                  <a:lnTo>
                    <a:pt x="2425700" y="1905000"/>
                  </a:lnTo>
                  <a:close/>
                </a:path>
              </a:pathLst>
            </a:custGeom>
            <a:blipFill>
              <a:blip r:embed="rId6">
                <a:grayscl/>
              </a:blip>
              <a:stretch>
                <a:fillRect l="-8900" r="-8900"/>
              </a:stretch>
            </a:blipFill>
          </p:spPr>
          <p:txBody>
            <a:bodyPr/>
            <a:lstStyle/>
            <a:p>
              <a:endParaRPr lang="en-US"/>
            </a:p>
          </p:txBody>
        </p:sp>
        <p:sp>
          <p:nvSpPr>
            <p:cNvPr id="14" name="Freeform 6">
              <a:extLst>
                <a:ext uri="{FF2B5EF4-FFF2-40B4-BE49-F238E27FC236}">
                  <a16:creationId xmlns:a16="http://schemas.microsoft.com/office/drawing/2014/main" id="{4C12EE9D-4C79-4A92-AF83-E9A1670DF4F3}"/>
                </a:ext>
              </a:extLst>
            </p:cNvPr>
            <p:cNvSpPr/>
            <p:nvPr/>
          </p:nvSpPr>
          <p:spPr>
            <a:xfrm>
              <a:off x="0" y="0"/>
              <a:ext cx="2628900" cy="5943600"/>
            </a:xfrm>
            <a:custGeom>
              <a:avLst/>
              <a:gdLst/>
              <a:ahLst/>
              <a:cxnLst/>
              <a:rect l="l" t="t" r="r" b="b"/>
              <a:pathLst>
                <a:path w="2628900" h="5943600">
                  <a:moveTo>
                    <a:pt x="2628900" y="5943600"/>
                  </a:moveTo>
                  <a:lnTo>
                    <a:pt x="0" y="5943600"/>
                  </a:lnTo>
                  <a:lnTo>
                    <a:pt x="0" y="0"/>
                  </a:lnTo>
                  <a:lnTo>
                    <a:pt x="2628900" y="0"/>
                  </a:lnTo>
                  <a:lnTo>
                    <a:pt x="2628900" y="5943600"/>
                  </a:lnTo>
                  <a:close/>
                </a:path>
              </a:pathLst>
            </a:custGeom>
            <a:blipFill>
              <a:blip r:embed="rId7">
                <a:grayscl/>
              </a:blip>
              <a:stretch>
                <a:fillRect t="-48" b="-48"/>
              </a:stretch>
            </a:blip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AutoShape 2"/>
          <p:cNvSpPr/>
          <p:nvPr/>
        </p:nvSpPr>
        <p:spPr>
          <a:xfrm>
            <a:off x="17564394" y="689846"/>
            <a:ext cx="11422" cy="295070"/>
          </a:xfrm>
          <a:prstGeom prst="rect">
            <a:avLst/>
          </a:prstGeom>
          <a:solidFill>
            <a:srgbClr val="5E17EB"/>
          </a:solidFill>
        </p:spPr>
      </p:sp>
      <p:sp>
        <p:nvSpPr>
          <p:cNvPr id="3" name="TextBox 3"/>
          <p:cNvSpPr txBox="1"/>
          <p:nvPr/>
        </p:nvSpPr>
        <p:spPr>
          <a:xfrm>
            <a:off x="3826341" y="7040927"/>
            <a:ext cx="10635318" cy="1308050"/>
          </a:xfrm>
          <a:prstGeom prst="rect">
            <a:avLst/>
          </a:prstGeom>
        </p:spPr>
        <p:txBody>
          <a:bodyPr lIns="0" tIns="0" rIns="0" bIns="0" rtlCol="0" anchor="t">
            <a:spAutoFit/>
          </a:bodyPr>
          <a:lstStyle/>
          <a:p>
            <a:pPr marL="0" lvl="0" indent="0" algn="ctr">
              <a:lnSpc>
                <a:spcPts val="10160"/>
              </a:lnSpc>
              <a:spcBef>
                <a:spcPct val="0"/>
              </a:spcBef>
            </a:pPr>
            <a:r>
              <a:rPr lang="en-US" sz="10160" dirty="0">
                <a:solidFill>
                  <a:srgbClr val="5E17EB"/>
                </a:solidFill>
                <a:latin typeface="Impact" panose="020B0806030902050204" pitchFamily="34" charset="0"/>
              </a:rPr>
              <a:t>CROSS EXAMINATION</a:t>
            </a:r>
          </a:p>
        </p:txBody>
      </p:sp>
      <p:sp>
        <p:nvSpPr>
          <p:cNvPr id="4" name="TextBox 4"/>
          <p:cNvSpPr txBox="1"/>
          <p:nvPr/>
        </p:nvSpPr>
        <p:spPr>
          <a:xfrm>
            <a:off x="1295401" y="8337076"/>
            <a:ext cx="15849600" cy="1169551"/>
          </a:xfrm>
          <a:prstGeom prst="rect">
            <a:avLst/>
          </a:prstGeom>
        </p:spPr>
        <p:txBody>
          <a:bodyPr wrap="square" lIns="0" tIns="0" rIns="0" bIns="0" rtlCol="0" anchor="t">
            <a:spAutoFit/>
          </a:bodyPr>
          <a:lstStyle/>
          <a:p>
            <a:pPr marL="0" lvl="0" indent="0" algn="ctr">
              <a:spcBef>
                <a:spcPct val="0"/>
              </a:spcBef>
            </a:pPr>
            <a:r>
              <a:rPr lang="en-US" sz="4400" dirty="0">
                <a:solidFill>
                  <a:srgbClr val="000000"/>
                </a:solidFill>
                <a:latin typeface="The Hand Black" panose="03070902030502020204" pitchFamily="66" charset="0"/>
              </a:rPr>
              <a:t>Question time! 2</a:t>
            </a:r>
            <a:r>
              <a:rPr lang="en-US" sz="4400" baseline="30000" dirty="0">
                <a:solidFill>
                  <a:srgbClr val="000000"/>
                </a:solidFill>
                <a:latin typeface="The Hand Black" panose="03070902030502020204" pitchFamily="66" charset="0"/>
              </a:rPr>
              <a:t>nd</a:t>
            </a:r>
            <a:r>
              <a:rPr lang="en-US" sz="4400" dirty="0">
                <a:solidFill>
                  <a:srgbClr val="000000"/>
                </a:solidFill>
                <a:latin typeface="The Hand Black" panose="03070902030502020204" pitchFamily="66" charset="0"/>
              </a:rPr>
              <a:t> Negative will ask 1</a:t>
            </a:r>
            <a:r>
              <a:rPr lang="en-US" sz="4400" baseline="30000" dirty="0">
                <a:solidFill>
                  <a:srgbClr val="000000"/>
                </a:solidFill>
                <a:latin typeface="The Hand Black" panose="03070902030502020204" pitchFamily="66" charset="0"/>
              </a:rPr>
              <a:t>st</a:t>
            </a:r>
            <a:r>
              <a:rPr lang="en-US" sz="4400" dirty="0">
                <a:solidFill>
                  <a:srgbClr val="000000"/>
                </a:solidFill>
                <a:latin typeface="The Hand Black" panose="03070902030502020204" pitchFamily="66" charset="0"/>
              </a:rPr>
              <a:t> Affirmative a series of questions and 1</a:t>
            </a:r>
            <a:r>
              <a:rPr lang="en-US" sz="4400" baseline="30000" dirty="0">
                <a:solidFill>
                  <a:srgbClr val="000000"/>
                </a:solidFill>
                <a:latin typeface="The Hand Black" panose="03070902030502020204" pitchFamily="66" charset="0"/>
              </a:rPr>
              <a:t>st</a:t>
            </a:r>
            <a:r>
              <a:rPr lang="en-US" sz="4400" dirty="0">
                <a:solidFill>
                  <a:srgbClr val="000000"/>
                </a:solidFill>
                <a:latin typeface="The Hand Black" panose="03070902030502020204" pitchFamily="66" charset="0"/>
              </a:rPr>
              <a:t> Affirmative will have to answer it. </a:t>
            </a:r>
            <a:r>
              <a:rPr lang="en-US" sz="3200" b="1" dirty="0">
                <a:solidFill>
                  <a:srgbClr val="000000"/>
                </a:solidFill>
              </a:rPr>
              <a:t>It will take 3 minutes.</a:t>
            </a:r>
            <a:endParaRPr lang="en-US" sz="4400" b="1" dirty="0">
              <a:solidFill>
                <a:srgbClr val="000000"/>
              </a:solidFill>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952511" y="9691293"/>
            <a:ext cx="1959226" cy="300893"/>
          </a:xfrm>
          <a:prstGeom prst="rect">
            <a:avLst/>
          </a:prstGeom>
        </p:spPr>
      </p:pic>
      <p:grpSp>
        <p:nvGrpSpPr>
          <p:cNvPr id="6" name="Group 5">
            <a:extLst>
              <a:ext uri="{FF2B5EF4-FFF2-40B4-BE49-F238E27FC236}">
                <a16:creationId xmlns:a16="http://schemas.microsoft.com/office/drawing/2014/main" id="{D7740995-8423-4241-9D81-32FA1B2EEAE9}"/>
              </a:ext>
            </a:extLst>
          </p:cNvPr>
          <p:cNvGrpSpPr>
            <a:grpSpLocks noChangeAspect="1"/>
          </p:cNvGrpSpPr>
          <p:nvPr/>
        </p:nvGrpSpPr>
        <p:grpSpPr>
          <a:xfrm>
            <a:off x="4242178" y="373032"/>
            <a:ext cx="9803644" cy="6420892"/>
            <a:chOff x="0" y="0"/>
            <a:chExt cx="6286500" cy="4117340"/>
          </a:xfrm>
        </p:grpSpPr>
        <p:sp>
          <p:nvSpPr>
            <p:cNvPr id="7" name="Freeform 6">
              <a:extLst>
                <a:ext uri="{FF2B5EF4-FFF2-40B4-BE49-F238E27FC236}">
                  <a16:creationId xmlns:a16="http://schemas.microsoft.com/office/drawing/2014/main" id="{1EE76A95-5B3B-439E-84ED-E2093D7C340E}"/>
                </a:ext>
              </a:extLst>
            </p:cNvPr>
            <p:cNvSpPr/>
            <p:nvPr/>
          </p:nvSpPr>
          <p:spPr>
            <a:xfrm>
              <a:off x="0" y="0"/>
              <a:ext cx="6286500" cy="4117340"/>
            </a:xfrm>
            <a:custGeom>
              <a:avLst/>
              <a:gdLst/>
              <a:ahLst/>
              <a:cxnLst/>
              <a:rect l="l" t="t" r="r" b="b"/>
              <a:pathLst>
                <a:path w="6286500" h="4117340">
                  <a:moveTo>
                    <a:pt x="6286500" y="4117340"/>
                  </a:moveTo>
                  <a:lnTo>
                    <a:pt x="0" y="4117340"/>
                  </a:lnTo>
                  <a:lnTo>
                    <a:pt x="0" y="0"/>
                  </a:lnTo>
                  <a:lnTo>
                    <a:pt x="6286500" y="0"/>
                  </a:lnTo>
                  <a:lnTo>
                    <a:pt x="6286500" y="4117340"/>
                  </a:lnTo>
                  <a:close/>
                </a:path>
              </a:pathLst>
            </a:custGeom>
            <a:blipFill>
              <a:blip r:embed="rId4" cstate="screen">
                <a:grayscl/>
                <a:extLst>
                  <a:ext uri="{28A0092B-C50C-407E-A947-70E740481C1C}">
                    <a14:useLocalDpi xmlns:a14="http://schemas.microsoft.com/office/drawing/2010/main"/>
                  </a:ext>
                </a:extLst>
              </a:blip>
              <a:stretch>
                <a:fillRect/>
              </a:stretch>
            </a:blipFill>
          </p:spPr>
          <p:txBody>
            <a:bodyPr/>
            <a:lstStyle/>
            <a:p>
              <a:endParaRPr lang="en-US"/>
            </a:p>
          </p:txBody>
        </p:sp>
        <p:sp>
          <p:nvSpPr>
            <p:cNvPr id="8" name="Freeform 7">
              <a:extLst>
                <a:ext uri="{FF2B5EF4-FFF2-40B4-BE49-F238E27FC236}">
                  <a16:creationId xmlns:a16="http://schemas.microsoft.com/office/drawing/2014/main" id="{D1017FBA-A47F-4A3E-98B6-CCC442A4D8BA}"/>
                </a:ext>
              </a:extLst>
            </p:cNvPr>
            <p:cNvSpPr/>
            <p:nvPr/>
          </p:nvSpPr>
          <p:spPr>
            <a:xfrm>
              <a:off x="0" y="0"/>
              <a:ext cx="6286500" cy="4117340"/>
            </a:xfrm>
            <a:custGeom>
              <a:avLst/>
              <a:gdLst/>
              <a:ahLst/>
              <a:cxnLst/>
              <a:rect l="l" t="t" r="r" b="b"/>
              <a:pathLst>
                <a:path w="6286500" h="4117340">
                  <a:moveTo>
                    <a:pt x="6286500" y="4117340"/>
                  </a:moveTo>
                  <a:lnTo>
                    <a:pt x="0" y="4117340"/>
                  </a:lnTo>
                  <a:lnTo>
                    <a:pt x="0" y="0"/>
                  </a:lnTo>
                  <a:lnTo>
                    <a:pt x="6286500" y="0"/>
                  </a:lnTo>
                  <a:lnTo>
                    <a:pt x="6286500" y="4117340"/>
                  </a:lnTo>
                  <a:close/>
                </a:path>
              </a:pathLst>
            </a:custGeom>
            <a:blipFill>
              <a:blip r:embed="rId5" cstate="screen">
                <a:grayscl/>
                <a:extLst>
                  <a:ext uri="{28A0092B-C50C-407E-A947-70E740481C1C}">
                    <a14:useLocalDpi xmlns:a14="http://schemas.microsoft.com/office/drawing/2010/main"/>
                  </a:ext>
                </a:extLst>
              </a:blip>
              <a:stretch>
                <a:fillRect l="-91" r="-91"/>
              </a:stretch>
            </a:blipFill>
          </p:spPr>
          <p:txBody>
            <a:bodyP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AutoShape 2"/>
          <p:cNvSpPr/>
          <p:nvPr/>
        </p:nvSpPr>
        <p:spPr>
          <a:xfrm>
            <a:off x="17564394" y="689846"/>
            <a:ext cx="11422" cy="295070"/>
          </a:xfrm>
          <a:prstGeom prst="rect">
            <a:avLst/>
          </a:prstGeom>
          <a:solidFill>
            <a:srgbClr val="5E17EB"/>
          </a:solidFill>
        </p:spPr>
      </p:sp>
      <p:grpSp>
        <p:nvGrpSpPr>
          <p:cNvPr id="3" name="Group 3"/>
          <p:cNvGrpSpPr/>
          <p:nvPr/>
        </p:nvGrpSpPr>
        <p:grpSpPr>
          <a:xfrm>
            <a:off x="754274" y="909734"/>
            <a:ext cx="15457160" cy="8915336"/>
            <a:chOff x="76045" y="-696210"/>
            <a:chExt cx="20609547" cy="11887118"/>
          </a:xfrm>
        </p:grpSpPr>
        <p:sp>
          <p:nvSpPr>
            <p:cNvPr id="4" name="TextBox 4"/>
            <p:cNvSpPr txBox="1"/>
            <p:nvPr/>
          </p:nvSpPr>
          <p:spPr>
            <a:xfrm>
              <a:off x="76045" y="-696210"/>
              <a:ext cx="20609547" cy="1744067"/>
            </a:xfrm>
            <a:prstGeom prst="rect">
              <a:avLst/>
            </a:prstGeom>
          </p:spPr>
          <p:txBody>
            <a:bodyPr wrap="square" lIns="0" tIns="0" rIns="0" bIns="0" rtlCol="0" anchor="t">
              <a:spAutoFit/>
            </a:bodyPr>
            <a:lstStyle/>
            <a:p>
              <a:pPr lvl="0">
                <a:lnSpc>
                  <a:spcPts val="10160"/>
                </a:lnSpc>
                <a:spcBef>
                  <a:spcPct val="0"/>
                </a:spcBef>
              </a:pPr>
              <a:r>
                <a:rPr lang="en-US" sz="8800" dirty="0">
                  <a:solidFill>
                    <a:srgbClr val="5E17EB"/>
                  </a:solidFill>
                  <a:latin typeface="Impact" panose="020B0806030902050204" pitchFamily="34" charset="0"/>
                </a:rPr>
                <a:t>2</a:t>
              </a:r>
              <a:r>
                <a:rPr lang="en-US" sz="8800" baseline="30000" dirty="0">
                  <a:solidFill>
                    <a:srgbClr val="5E17EB"/>
                  </a:solidFill>
                  <a:latin typeface="Impact" panose="020B0806030902050204" pitchFamily="34" charset="0"/>
                </a:rPr>
                <a:t>ND</a:t>
              </a:r>
              <a:r>
                <a:rPr lang="en-US" sz="8800" dirty="0">
                  <a:solidFill>
                    <a:srgbClr val="5E17EB"/>
                  </a:solidFill>
                  <a:latin typeface="Impact" panose="020B0806030902050204" pitchFamily="34" charset="0"/>
                </a:rPr>
                <a:t>  AFFIRMATIVE REBUTTAL (2AR)</a:t>
              </a:r>
            </a:p>
          </p:txBody>
        </p:sp>
        <p:sp>
          <p:nvSpPr>
            <p:cNvPr id="5" name="TextBox 5"/>
            <p:cNvSpPr txBox="1"/>
            <p:nvPr/>
          </p:nvSpPr>
          <p:spPr>
            <a:xfrm>
              <a:off x="76045" y="1486803"/>
              <a:ext cx="13929502" cy="8617746"/>
            </a:xfrm>
            <a:prstGeom prst="rect">
              <a:avLst/>
            </a:prstGeom>
          </p:spPr>
          <p:txBody>
            <a:bodyPr wrap="square" lIns="0" tIns="0" rIns="0" bIns="0" rtlCol="0" anchor="t">
              <a:spAutoFit/>
            </a:bodyPr>
            <a:lstStyle/>
            <a:p>
              <a:pPr lvl="0">
                <a:spcBef>
                  <a:spcPct val="0"/>
                </a:spcBef>
              </a:pPr>
              <a:r>
                <a:rPr lang="en-US" sz="4800" dirty="0">
                  <a:solidFill>
                    <a:srgbClr val="000000"/>
                  </a:solidFill>
                  <a:latin typeface="The Hand Black" panose="03070902030502020204" pitchFamily="66" charset="0"/>
                </a:rPr>
                <a:t>You are the final speaker! Time to win the judges over.</a:t>
              </a:r>
            </a:p>
            <a:p>
              <a:pPr lvl="0">
                <a:spcBef>
                  <a:spcPct val="0"/>
                </a:spcBef>
              </a:pPr>
              <a:endParaRPr lang="en-US" sz="4800" dirty="0">
                <a:solidFill>
                  <a:srgbClr val="000000"/>
                </a:solidFill>
                <a:latin typeface="The Hand Black" panose="03070902030502020204" pitchFamily="66" charset="0"/>
              </a:endParaRPr>
            </a:p>
            <a:p>
              <a:pPr lvl="0">
                <a:spcBef>
                  <a:spcPct val="0"/>
                </a:spcBef>
              </a:pPr>
              <a:r>
                <a:rPr lang="en-US" sz="4800" dirty="0">
                  <a:solidFill>
                    <a:srgbClr val="000000"/>
                  </a:solidFill>
                  <a:latin typeface="The Hand Black" panose="03070902030502020204" pitchFamily="66" charset="0"/>
                </a:rPr>
                <a:t>As 2</a:t>
              </a:r>
              <a:r>
                <a:rPr lang="en-US" sz="4800" baseline="30000" dirty="0">
                  <a:solidFill>
                    <a:srgbClr val="000000"/>
                  </a:solidFill>
                  <a:latin typeface="The Hand Black" panose="03070902030502020204" pitchFamily="66" charset="0"/>
                </a:rPr>
                <a:t>nd</a:t>
              </a:r>
              <a:r>
                <a:rPr lang="en-US" sz="4800" dirty="0">
                  <a:solidFill>
                    <a:srgbClr val="000000"/>
                  </a:solidFill>
                  <a:latin typeface="The Hand Black" panose="03070902030502020204" pitchFamily="66" charset="0"/>
                </a:rPr>
                <a:t> Affirmative Rebuttal speaker, your job is to give a final impact to the judge. You must tell the judge </a:t>
              </a:r>
              <a:r>
                <a:rPr lang="en-US" sz="4800" u="sng" dirty="0">
                  <a:solidFill>
                    <a:srgbClr val="000000"/>
                  </a:solidFill>
                  <a:latin typeface="The Hand Black" panose="03070902030502020204" pitchFamily="66" charset="0"/>
                </a:rPr>
                <a:t>all the great, amazing, wonderful things that will happen to the world if your team’s plans are passed. </a:t>
              </a:r>
            </a:p>
            <a:p>
              <a:pPr lvl="0">
                <a:spcBef>
                  <a:spcPct val="0"/>
                </a:spcBef>
              </a:pPr>
              <a:endParaRPr lang="en-US" sz="4800" u="sng" dirty="0">
                <a:solidFill>
                  <a:srgbClr val="000000"/>
                </a:solidFill>
                <a:latin typeface="The Hand Black" panose="03070902030502020204" pitchFamily="66" charset="0"/>
              </a:endParaRPr>
            </a:p>
            <a:p>
              <a:pPr lvl="0">
                <a:spcBef>
                  <a:spcPct val="0"/>
                </a:spcBef>
              </a:pPr>
              <a:r>
                <a:rPr lang="en-US" sz="4800" dirty="0">
                  <a:solidFill>
                    <a:srgbClr val="000000"/>
                  </a:solidFill>
                  <a:latin typeface="The Hand Black" panose="03070902030502020204" pitchFamily="66" charset="0"/>
                </a:rPr>
                <a:t>Then, you must </a:t>
              </a:r>
              <a:r>
                <a:rPr lang="en-US" sz="4800" u="sng" dirty="0">
                  <a:solidFill>
                    <a:srgbClr val="000000"/>
                  </a:solidFill>
                  <a:latin typeface="The Hand Black" panose="03070902030502020204" pitchFamily="66" charset="0"/>
                </a:rPr>
                <a:t>tell the judge all the terrible things that will happen to the world if we listen to Negative’s ideas</a:t>
              </a:r>
              <a:r>
                <a:rPr lang="en-US" sz="4800" dirty="0">
                  <a:solidFill>
                    <a:srgbClr val="000000"/>
                  </a:solidFill>
                  <a:latin typeface="The Hand Black" panose="03070902030502020204" pitchFamily="66" charset="0"/>
                </a:rPr>
                <a:t>. </a:t>
              </a:r>
              <a:r>
                <a:rPr lang="en-US" sz="3600" b="1" dirty="0">
                  <a:solidFill>
                    <a:srgbClr val="000000"/>
                  </a:solidFill>
                  <a:latin typeface="Arial Narrow" panose="020B0606020202030204" pitchFamily="34" charset="0"/>
                </a:rPr>
                <a:t>Your speech must be 5 minutes.</a:t>
              </a:r>
              <a:endParaRPr lang="en-US" sz="4800" b="1" dirty="0">
                <a:solidFill>
                  <a:srgbClr val="000000"/>
                </a:solidFill>
                <a:latin typeface="Arial Narrow" panose="020B0606020202030204" pitchFamily="34" charset="0"/>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423146" y="10789717"/>
              <a:ext cx="2612303" cy="401191"/>
            </a:xfrm>
            <a:prstGeom prst="rect">
              <a:avLst/>
            </a:prstGeom>
          </p:spPr>
        </p:pic>
      </p:grpSp>
      <p:grpSp>
        <p:nvGrpSpPr>
          <p:cNvPr id="7" name="Group 6">
            <a:extLst>
              <a:ext uri="{FF2B5EF4-FFF2-40B4-BE49-F238E27FC236}">
                <a16:creationId xmlns:a16="http://schemas.microsoft.com/office/drawing/2014/main" id="{9BF5C2C7-FFCB-4647-A9B8-E890AA8735A6}"/>
              </a:ext>
            </a:extLst>
          </p:cNvPr>
          <p:cNvGrpSpPr/>
          <p:nvPr/>
        </p:nvGrpSpPr>
        <p:grpSpPr>
          <a:xfrm>
            <a:off x="12350596" y="3298001"/>
            <a:ext cx="4862288" cy="5637907"/>
            <a:chOff x="0" y="0"/>
            <a:chExt cx="5685736" cy="7517210"/>
          </a:xfrm>
          <a:effectLst>
            <a:outerShdw blurRad="63500" sx="102000" sy="102000" algn="ctr" rotWithShape="0">
              <a:prstClr val="black">
                <a:alpha val="40000"/>
              </a:prstClr>
            </a:outerShdw>
          </a:effectLst>
        </p:grpSpPr>
        <p:sp>
          <p:nvSpPr>
            <p:cNvPr id="8" name="AutoShape 12">
              <a:extLst>
                <a:ext uri="{FF2B5EF4-FFF2-40B4-BE49-F238E27FC236}">
                  <a16:creationId xmlns:a16="http://schemas.microsoft.com/office/drawing/2014/main" id="{8AA96979-523C-47BC-BF5F-65B7329BC3AB}"/>
                </a:ext>
              </a:extLst>
            </p:cNvPr>
            <p:cNvSpPr/>
            <p:nvPr/>
          </p:nvSpPr>
          <p:spPr>
            <a:xfrm>
              <a:off x="0" y="0"/>
              <a:ext cx="5685736" cy="7517210"/>
            </a:xfrm>
            <a:prstGeom prst="rect">
              <a:avLst/>
            </a:prstGeom>
            <a:solidFill>
              <a:srgbClr val="FFFFFF"/>
            </a:solidFill>
          </p:spPr>
          <p:txBody>
            <a:bodyPr/>
            <a:lstStyle/>
            <a:p>
              <a:endParaRPr lang="en-US"/>
            </a:p>
          </p:txBody>
        </p:sp>
        <p:sp>
          <p:nvSpPr>
            <p:cNvPr id="9" name="TextBox 13">
              <a:extLst>
                <a:ext uri="{FF2B5EF4-FFF2-40B4-BE49-F238E27FC236}">
                  <a16:creationId xmlns:a16="http://schemas.microsoft.com/office/drawing/2014/main" id="{AEBD2124-890F-4D58-9D6B-8FACA8EEF799}"/>
                </a:ext>
              </a:extLst>
            </p:cNvPr>
            <p:cNvSpPr txBox="1"/>
            <p:nvPr/>
          </p:nvSpPr>
          <p:spPr>
            <a:xfrm>
              <a:off x="378118" y="1310156"/>
              <a:ext cx="4929500" cy="592281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639"/>
                </a:lnSpc>
              </a:pPr>
              <a:r>
                <a:rPr lang="en-US" sz="4000" dirty="0">
                  <a:solidFill>
                    <a:srgbClr val="3333FF"/>
                  </a:solidFill>
                  <a:latin typeface="Impact" panose="020B0806030902050204" pitchFamily="34" charset="0"/>
                </a:rPr>
                <a:t>SPEECH FORMAT</a:t>
              </a:r>
            </a:p>
            <a:p>
              <a:pPr>
                <a:lnSpc>
                  <a:spcPts val="3639"/>
                </a:lnSpc>
              </a:pPr>
              <a:endParaRPr lang="en-US" sz="2799" dirty="0">
                <a:solidFill>
                  <a:srgbClr val="201E1E"/>
                </a:solidFill>
                <a:latin typeface="Inter Bold"/>
              </a:endParaRPr>
            </a:p>
            <a:p>
              <a:pPr marL="604519" lvl="1" indent="-302260">
                <a:buFont typeface="Arial"/>
                <a:buChar char="•"/>
              </a:pPr>
              <a:r>
                <a:rPr lang="en-US" sz="4000" dirty="0">
                  <a:solidFill>
                    <a:srgbClr val="201E1E"/>
                  </a:solidFill>
                  <a:latin typeface="The Hand Black" panose="03070902030502020204" pitchFamily="66" charset="0"/>
                </a:rPr>
                <a:t>Opener </a:t>
              </a:r>
            </a:p>
            <a:p>
              <a:pPr marL="604519" lvl="1" indent="-302260">
                <a:buFont typeface="Arial"/>
                <a:buChar char="•"/>
              </a:pPr>
              <a:r>
                <a:rPr lang="en-US" sz="4000" dirty="0">
                  <a:solidFill>
                    <a:srgbClr val="201E1E"/>
                  </a:solidFill>
                  <a:latin typeface="The Hand Black" panose="03070902030502020204" pitchFamily="66" charset="0"/>
                </a:rPr>
                <a:t>Roadmap</a:t>
              </a:r>
            </a:p>
            <a:p>
              <a:pPr marL="604519" lvl="1" indent="-302260">
                <a:buFont typeface="Arial"/>
                <a:buChar char="•"/>
              </a:pPr>
              <a:r>
                <a:rPr lang="en-US" sz="4000" dirty="0">
                  <a:solidFill>
                    <a:srgbClr val="201E1E"/>
                  </a:solidFill>
                  <a:latin typeface="The Hand Black" panose="03070902030502020204" pitchFamily="66" charset="0"/>
                </a:rPr>
                <a:t>Final Affirmative Impact</a:t>
              </a:r>
            </a:p>
            <a:p>
              <a:pPr marL="604519" lvl="1" indent="-302260">
                <a:buFont typeface="Arial"/>
                <a:buChar char="•"/>
              </a:pPr>
              <a:r>
                <a:rPr lang="en-US" sz="4000" dirty="0">
                  <a:solidFill>
                    <a:srgbClr val="201E1E"/>
                  </a:solidFill>
                  <a:latin typeface="The Hand Black" panose="03070902030502020204" pitchFamily="66" charset="0"/>
                </a:rPr>
                <a:t>Final Negative Impact</a:t>
              </a:r>
            </a:p>
            <a:p>
              <a:pPr marL="604519" lvl="1" indent="-302260">
                <a:buFont typeface="Arial"/>
                <a:buChar char="•"/>
              </a:pPr>
              <a:r>
                <a:rPr lang="en-US" sz="4000" dirty="0">
                  <a:solidFill>
                    <a:srgbClr val="201E1E"/>
                  </a:solidFill>
                  <a:latin typeface="The Hand Black" panose="03070902030502020204" pitchFamily="66" charset="0"/>
                </a:rPr>
                <a:t>Closer</a:t>
              </a:r>
            </a:p>
            <a:p>
              <a:pPr>
                <a:lnSpc>
                  <a:spcPts val="3639"/>
                </a:lnSpc>
              </a:pPr>
              <a:endParaRPr lang="en-US" sz="2799" dirty="0">
                <a:solidFill>
                  <a:srgbClr val="201E1E"/>
                </a:solidFill>
                <a:latin typeface="Inter"/>
              </a:endParaRPr>
            </a:p>
          </p:txBody>
        </p:sp>
      </p:grpSp>
    </p:spTree>
    <p:extLst>
      <p:ext uri="{BB962C8B-B14F-4D97-AF65-F5344CB8AC3E}">
        <p14:creationId xmlns:p14="http://schemas.microsoft.com/office/powerpoint/2010/main" val="2814523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179837B1-5D12-4791-B91D-31CAF53C7DD2}"/>
              </a:ext>
            </a:extLst>
          </p:cNvPr>
          <p:cNvGrpSpPr/>
          <p:nvPr/>
        </p:nvGrpSpPr>
        <p:grpSpPr>
          <a:xfrm>
            <a:off x="838200" y="785814"/>
            <a:ext cx="7315200" cy="8715372"/>
            <a:chOff x="0" y="200024"/>
            <a:chExt cx="17256747" cy="11620500"/>
          </a:xfrm>
        </p:grpSpPr>
        <p:sp>
          <p:nvSpPr>
            <p:cNvPr id="3" name="TextBox 4">
              <a:extLst>
                <a:ext uri="{FF2B5EF4-FFF2-40B4-BE49-F238E27FC236}">
                  <a16:creationId xmlns:a16="http://schemas.microsoft.com/office/drawing/2014/main" id="{A7E6D4DB-9D53-4F21-9EDB-4AD6032A133E}"/>
                </a:ext>
              </a:extLst>
            </p:cNvPr>
            <p:cNvSpPr txBox="1"/>
            <p:nvPr/>
          </p:nvSpPr>
          <p:spPr>
            <a:xfrm>
              <a:off x="0" y="200024"/>
              <a:ext cx="17256747" cy="5232203"/>
            </a:xfrm>
            <a:prstGeom prst="rect">
              <a:avLst/>
            </a:prstGeom>
          </p:spPr>
          <p:txBody>
            <a:bodyPr wrap="square" lIns="0" tIns="0" rIns="0" bIns="0" rtlCol="0" anchor="t">
              <a:spAutoFit/>
            </a:bodyPr>
            <a:lstStyle/>
            <a:p>
              <a:pPr lvl="0">
                <a:lnSpc>
                  <a:spcPts val="10160"/>
                </a:lnSpc>
                <a:spcBef>
                  <a:spcPct val="0"/>
                </a:spcBef>
              </a:pPr>
              <a:r>
                <a:rPr lang="en-US" sz="10160" dirty="0">
                  <a:solidFill>
                    <a:srgbClr val="5E17EB"/>
                  </a:solidFill>
                  <a:latin typeface="Impact" panose="020B0806030902050204" pitchFamily="34" charset="0"/>
                </a:rPr>
                <a:t>IT’S ALL ABOUT TEAMWORK!</a:t>
              </a:r>
            </a:p>
          </p:txBody>
        </p:sp>
        <p:sp>
          <p:nvSpPr>
            <p:cNvPr id="4" name="TextBox 5">
              <a:extLst>
                <a:ext uri="{FF2B5EF4-FFF2-40B4-BE49-F238E27FC236}">
                  <a16:creationId xmlns:a16="http://schemas.microsoft.com/office/drawing/2014/main" id="{91F6AD22-5650-46A7-AD54-46024BDCCC82}"/>
                </a:ext>
              </a:extLst>
            </p:cNvPr>
            <p:cNvSpPr txBox="1"/>
            <p:nvPr/>
          </p:nvSpPr>
          <p:spPr>
            <a:xfrm>
              <a:off x="10691" y="5744805"/>
              <a:ext cx="15628234" cy="3939541"/>
            </a:xfrm>
            <a:prstGeom prst="rect">
              <a:avLst/>
            </a:prstGeom>
          </p:spPr>
          <p:txBody>
            <a:bodyPr wrap="square" lIns="0" tIns="0" rIns="0" bIns="0" rtlCol="0" anchor="t">
              <a:spAutoFit/>
            </a:bodyPr>
            <a:lstStyle/>
            <a:p>
              <a:pPr lvl="0">
                <a:spcBef>
                  <a:spcPct val="0"/>
                </a:spcBef>
              </a:pPr>
              <a:r>
                <a:rPr lang="en-US" sz="4800" dirty="0">
                  <a:solidFill>
                    <a:srgbClr val="000000"/>
                  </a:solidFill>
                  <a:latin typeface="The Hand Black" panose="03070902030502020204" pitchFamily="66" charset="0"/>
                </a:rPr>
                <a:t>In a debate, you must work with your teammate in order to go far. Listen to them and learn to cooperate. Teamwork makes the dreamwork!</a:t>
              </a:r>
            </a:p>
          </p:txBody>
        </p:sp>
        <p:pic>
          <p:nvPicPr>
            <p:cNvPr id="5" name="Picture 6">
              <a:extLst>
                <a:ext uri="{FF2B5EF4-FFF2-40B4-BE49-F238E27FC236}">
                  <a16:creationId xmlns:a16="http://schemas.microsoft.com/office/drawing/2014/main" id="{25EE2601-5D4A-4425-A2CA-2B07949409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200021" y="11372027"/>
              <a:ext cx="2612303" cy="448497"/>
            </a:xfrm>
            <a:prstGeom prst="rect">
              <a:avLst/>
            </a:prstGeom>
          </p:spPr>
        </p:pic>
      </p:grpSp>
      <p:pic>
        <p:nvPicPr>
          <p:cNvPr id="4098" name="Picture 2" descr="8 Ways to Encourage Teamwork in the Office">
            <a:extLst>
              <a:ext uri="{FF2B5EF4-FFF2-40B4-BE49-F238E27FC236}">
                <a16:creationId xmlns:a16="http://schemas.microsoft.com/office/drawing/2014/main" id="{6166B7D0-81E5-4EDB-910A-93F72F82446C}"/>
              </a:ext>
            </a:extLst>
          </p:cNvPr>
          <p:cNvPicPr>
            <a:picLocks noChangeAspect="1" noChangeArrowheads="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18010" r="18047"/>
          <a:stretch/>
        </p:blipFill>
        <p:spPr bwMode="auto">
          <a:xfrm>
            <a:off x="8839200" y="0"/>
            <a:ext cx="94488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382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47000"/>
          </a:blip>
          <a:srcRect t="7627" b="7627"/>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23446">
            <a:off x="3553595" y="5887647"/>
            <a:ext cx="11496236" cy="891469"/>
          </a:xfrm>
          <a:prstGeom prst="rect">
            <a:avLst/>
          </a:prstGeom>
        </p:spPr>
      </p:pic>
      <p:sp>
        <p:nvSpPr>
          <p:cNvPr id="4" name="TextBox 4"/>
          <p:cNvSpPr txBox="1"/>
          <p:nvPr/>
        </p:nvSpPr>
        <p:spPr>
          <a:xfrm>
            <a:off x="3352800" y="2717006"/>
            <a:ext cx="11214438" cy="3616375"/>
          </a:xfrm>
          <a:prstGeom prst="rect">
            <a:avLst/>
          </a:prstGeom>
        </p:spPr>
        <p:txBody>
          <a:bodyPr lIns="0" tIns="0" rIns="0" bIns="0" rtlCol="0" anchor="t">
            <a:spAutoFit/>
          </a:bodyPr>
          <a:lstStyle/>
          <a:p>
            <a:pPr algn="ctr">
              <a:lnSpc>
                <a:spcPts val="9436"/>
              </a:lnSpc>
            </a:pPr>
            <a:r>
              <a:rPr lang="en-US" sz="11234" dirty="0">
                <a:solidFill>
                  <a:srgbClr val="5E17EB"/>
                </a:solidFill>
                <a:latin typeface="Impact" panose="020B0806030902050204" pitchFamily="34" charset="0"/>
              </a:rPr>
              <a:t>THE MINIMUM WAGE SHOULD BE INCREASED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1529</TotalTime>
  <Words>569</Words>
  <Application>Microsoft Office PowerPoint</Application>
  <PresentationFormat>Custom</PresentationFormat>
  <Paragraphs>73</Paragraphs>
  <Slides>14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Knewave</vt:lpstr>
      <vt:lpstr>Impact</vt:lpstr>
      <vt:lpstr>The Hand Black</vt:lpstr>
      <vt:lpstr>Calibri</vt:lpstr>
      <vt:lpstr>Ink Free</vt:lpstr>
      <vt:lpstr>Assistant Regular</vt:lpstr>
      <vt:lpstr>Inter Bold</vt:lpstr>
      <vt:lpstr>Assistant Regular Bold Italics</vt:lpstr>
      <vt:lpstr>Arial</vt:lpstr>
      <vt:lpstr>Arial Narrow</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debate</dc:title>
  <cp:lastModifiedBy>user</cp:lastModifiedBy>
  <cp:revision>46</cp:revision>
  <dcterms:created xsi:type="dcterms:W3CDTF">2006-08-16T00:00:00Z</dcterms:created>
  <dcterms:modified xsi:type="dcterms:W3CDTF">2023-01-27T11:18:26Z</dcterms:modified>
  <dc:identifier>DAFOVYTCUG0</dc:identifier>
</cp:coreProperties>
</file>