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0" r:id="rId4"/>
    <p:sldId id="261" r:id="rId5"/>
    <p:sldId id="262" r:id="rId6"/>
    <p:sldId id="264" r:id="rId7"/>
  </p:sldIdLst>
  <p:sldSz cx="18288000" cy="10287000"/>
  <p:notesSz cx="6858000" cy="9144000"/>
  <p:embeddedFontLst>
    <p:embeddedFont>
      <p:font typeface="Calibri" panose="020F0502020204030204" pitchFamily="34" charset="0"/>
      <p:regular r:id="rId8"/>
      <p:bold r:id="rId9"/>
      <p:italic r:id="rId10"/>
      <p:boldItalic r:id="rId11"/>
    </p:embeddedFont>
    <p:embeddedFont>
      <p:font typeface="Give You Glory" panose="020B0600000101010101" charset="0"/>
      <p:regular r:id="rId12"/>
    </p:embeddedFont>
    <p:embeddedFont>
      <p:font typeface="Inter" panose="020B0600000101010101" charset="0"/>
      <p:regular r:id="rId13"/>
    </p:embeddedFont>
    <p:embeddedFont>
      <p:font typeface="Inter Bold" panose="020B0600000101010101"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94622" autoAdjust="0"/>
  </p:normalViewPr>
  <p:slideViewPr>
    <p:cSldViewPr>
      <p:cViewPr varScale="1">
        <p:scale>
          <a:sx n="29" d="100"/>
          <a:sy n="29" d="100"/>
        </p:scale>
        <p:origin x="77" y="8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17.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svg"/><Relationship Id="rId5" Type="http://schemas.openxmlformats.org/officeDocument/2006/relationships/image" Target="../media/image9.png"/><Relationship Id="rId10" Type="http://schemas.openxmlformats.org/officeDocument/2006/relationships/image" Target="../media/image18.png"/><Relationship Id="rId4" Type="http://schemas.openxmlformats.org/officeDocument/2006/relationships/image" Target="../media/image15.jpe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19.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png"/><Relationship Id="rId3" Type="http://schemas.openxmlformats.org/officeDocument/2006/relationships/image" Target="../media/image11.sv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10.png"/><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png"/><Relationship Id="rId15" Type="http://schemas.openxmlformats.org/officeDocument/2006/relationships/image" Target="../media/image27.pn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png"/><Relationship Id="rId14" Type="http://schemas.openxmlformats.org/officeDocument/2006/relationships/image" Target="../media/image3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D3C3C"/>
        </a:solidFill>
        <a:effectLst/>
      </p:bgPr>
    </p:bg>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068744C8-C7E4-42E5-B61C-37893C8004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443924" y="1633049"/>
            <a:ext cx="2118676" cy="3227901"/>
          </a:xfrm>
          <a:prstGeom prst="rect">
            <a:avLst/>
          </a:prstGeom>
        </p:spPr>
      </p:pic>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30259" y="5143500"/>
            <a:ext cx="2437530" cy="3594214"/>
          </a:xfrm>
          <a:prstGeom prst="rect">
            <a:avLst/>
          </a:prstGeom>
        </p:spPr>
      </p:pic>
      <p:sp>
        <p:nvSpPr>
          <p:cNvPr id="3" name="TextBox 3"/>
          <p:cNvSpPr txBox="1"/>
          <p:nvPr/>
        </p:nvSpPr>
        <p:spPr>
          <a:xfrm>
            <a:off x="5164340" y="3168015"/>
            <a:ext cx="7959321" cy="4036695"/>
          </a:xfrm>
          <a:prstGeom prst="rect">
            <a:avLst/>
          </a:prstGeom>
        </p:spPr>
        <p:txBody>
          <a:bodyPr lIns="0" tIns="0" rIns="0" bIns="0" rtlCol="0" anchor="t">
            <a:spAutoFit/>
          </a:bodyPr>
          <a:lstStyle/>
          <a:p>
            <a:pPr algn="ctr">
              <a:lnSpc>
                <a:spcPts val="10560"/>
              </a:lnSpc>
            </a:pPr>
            <a:r>
              <a:rPr lang="en-US" sz="9600">
                <a:solidFill>
                  <a:srgbClr val="FFFFFF"/>
                </a:solidFill>
                <a:latin typeface="Inter Bold"/>
              </a:rPr>
              <a:t>Lincoln Douglas Debate</a:t>
            </a:r>
          </a:p>
        </p:txBody>
      </p:sp>
      <p:pic>
        <p:nvPicPr>
          <p:cNvPr id="4" name="Picture 4"/>
          <p:cNvPicPr>
            <a:picLocks noChangeAspect="1"/>
          </p:cNvPicPr>
          <p:nvPr/>
        </p:nvPicPr>
        <p:blipFill>
          <a:blip r:embed="rId6"/>
          <a:srcRect l="167" r="52255"/>
          <a:stretch>
            <a:fillRect/>
          </a:stretch>
        </p:blipFill>
        <p:spPr>
          <a:xfrm>
            <a:off x="0" y="0"/>
            <a:ext cx="7889092" cy="10287000"/>
          </a:xfrm>
          <a:prstGeom prst="rect">
            <a:avLst/>
          </a:prstGeom>
        </p:spPr>
      </p:pic>
      <p:pic>
        <p:nvPicPr>
          <p:cNvPr id="5" name="Picture 5"/>
          <p:cNvPicPr>
            <a:picLocks noChangeAspect="1"/>
          </p:cNvPicPr>
          <p:nvPr/>
        </p:nvPicPr>
        <p:blipFill>
          <a:blip r:embed="rId6"/>
          <a:srcRect l="47746" r="167"/>
          <a:stretch>
            <a:fillRect/>
          </a:stretch>
        </p:blipFill>
        <p:spPr>
          <a:xfrm>
            <a:off x="9651222" y="0"/>
            <a:ext cx="8636778" cy="102870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5F5"/>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974882" y="-270363"/>
            <a:ext cx="5015991" cy="3285221"/>
            <a:chOff x="0" y="0"/>
            <a:chExt cx="6286500" cy="4117340"/>
          </a:xfrm>
        </p:grpSpPr>
        <p:sp>
          <p:nvSpPr>
            <p:cNvPr id="3" name="Freeform 3"/>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blipFill>
              <a:blip r:embed="rId2"/>
              <a:stretch>
                <a:fillRect t="-43181" b="-43181"/>
              </a:stretch>
            </a:blipFill>
          </p:spPr>
        </p:sp>
        <p:sp>
          <p:nvSpPr>
            <p:cNvPr id="4" name="Freeform 4"/>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blipFill>
              <a:blip r:embed="rId3"/>
              <a:stretch>
                <a:fillRect l="-91" r="-91"/>
              </a:stretch>
            </a:blipFill>
          </p:spPr>
        </p:sp>
      </p:grpSp>
      <p:grpSp>
        <p:nvGrpSpPr>
          <p:cNvPr id="5" name="Group 5"/>
          <p:cNvGrpSpPr>
            <a:grpSpLocks noChangeAspect="1"/>
          </p:cNvGrpSpPr>
          <p:nvPr/>
        </p:nvGrpSpPr>
        <p:grpSpPr>
          <a:xfrm>
            <a:off x="10868146" y="2089264"/>
            <a:ext cx="6224572" cy="6108473"/>
            <a:chOff x="0" y="0"/>
            <a:chExt cx="3881120" cy="3808730"/>
          </a:xfrm>
        </p:grpSpPr>
        <p:sp>
          <p:nvSpPr>
            <p:cNvPr id="6" name="Freeform 6"/>
            <p:cNvSpPr/>
            <p:nvPr/>
          </p:nvSpPr>
          <p:spPr>
            <a:xfrm>
              <a:off x="16510" y="33020"/>
              <a:ext cx="3848100" cy="3765550"/>
            </a:xfrm>
            <a:custGeom>
              <a:avLst/>
              <a:gdLst/>
              <a:ahLst/>
              <a:cxnLst/>
              <a:rect l="l" t="t" r="r" b="b"/>
              <a:pathLst>
                <a:path w="3848100" h="3765550">
                  <a:moveTo>
                    <a:pt x="3848100" y="3765550"/>
                  </a:moveTo>
                  <a:lnTo>
                    <a:pt x="0" y="3765550"/>
                  </a:lnTo>
                  <a:lnTo>
                    <a:pt x="0" y="0"/>
                  </a:lnTo>
                  <a:lnTo>
                    <a:pt x="3848100" y="0"/>
                  </a:lnTo>
                  <a:lnTo>
                    <a:pt x="3848100" y="3765550"/>
                  </a:lnTo>
                  <a:close/>
                </a:path>
              </a:pathLst>
            </a:custGeom>
            <a:blipFill>
              <a:blip r:embed="rId4"/>
              <a:stretch>
                <a:fillRect l="-31545" r="-31545"/>
              </a:stretch>
            </a:blipFill>
          </p:spPr>
        </p:sp>
        <p:sp>
          <p:nvSpPr>
            <p:cNvPr id="7" name="Freeform 7"/>
            <p:cNvSpPr/>
            <p:nvPr/>
          </p:nvSpPr>
          <p:spPr>
            <a:xfrm>
              <a:off x="0" y="0"/>
              <a:ext cx="3881120" cy="3808730"/>
            </a:xfrm>
            <a:custGeom>
              <a:avLst/>
              <a:gdLst/>
              <a:ahLst/>
              <a:cxnLst/>
              <a:rect l="l" t="t" r="r" b="b"/>
              <a:pathLst>
                <a:path w="3881120" h="3808730">
                  <a:moveTo>
                    <a:pt x="3881120" y="3808730"/>
                  </a:moveTo>
                  <a:lnTo>
                    <a:pt x="0" y="3808730"/>
                  </a:lnTo>
                  <a:lnTo>
                    <a:pt x="0" y="0"/>
                  </a:lnTo>
                  <a:lnTo>
                    <a:pt x="3881120" y="0"/>
                  </a:lnTo>
                  <a:lnTo>
                    <a:pt x="3881120" y="3808730"/>
                  </a:lnTo>
                  <a:close/>
                </a:path>
              </a:pathLst>
            </a:custGeom>
            <a:blipFill>
              <a:blip r:embed="rId5"/>
              <a:stretch>
                <a:fillRect l="-47" r="-47"/>
              </a:stretch>
            </a:blipFill>
          </p:spPr>
        </p:sp>
      </p:grpSp>
      <p:sp>
        <p:nvSpPr>
          <p:cNvPr id="8" name="AutoShape 8"/>
          <p:cNvSpPr/>
          <p:nvPr/>
        </p:nvSpPr>
        <p:spPr>
          <a:xfrm>
            <a:off x="964136" y="2718387"/>
            <a:ext cx="9240129" cy="7026930"/>
          </a:xfrm>
          <a:prstGeom prst="rect">
            <a:avLst/>
          </a:prstGeom>
          <a:solidFill>
            <a:srgbClr val="FFFFFF"/>
          </a:solidFill>
        </p:spPr>
      </p:sp>
      <p:grpSp>
        <p:nvGrpSpPr>
          <p:cNvPr id="9" name="Group 9"/>
          <p:cNvGrpSpPr>
            <a:grpSpLocks noChangeAspect="1"/>
          </p:cNvGrpSpPr>
          <p:nvPr/>
        </p:nvGrpSpPr>
        <p:grpSpPr>
          <a:xfrm>
            <a:off x="13440047" y="8459882"/>
            <a:ext cx="5015991" cy="3285221"/>
            <a:chOff x="0" y="0"/>
            <a:chExt cx="6286500" cy="4117340"/>
          </a:xfrm>
        </p:grpSpPr>
        <p:sp>
          <p:nvSpPr>
            <p:cNvPr id="10" name="Freeform 10"/>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solidFill>
              <a:srgbClr val="FFFFFF"/>
            </a:solidFill>
            <a:ln>
              <a:solidFill>
                <a:srgbClr val="000000"/>
              </a:solidFill>
            </a:ln>
          </p:spPr>
        </p:sp>
        <p:sp>
          <p:nvSpPr>
            <p:cNvPr id="11" name="Freeform 11"/>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blipFill>
              <a:blip r:embed="rId3"/>
              <a:stretch>
                <a:fillRect l="-91" r="-91"/>
              </a:stretch>
            </a:blipFill>
          </p:spPr>
        </p:sp>
      </p:gr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4563" y="8068665"/>
            <a:ext cx="3796310" cy="1967179"/>
          </a:xfrm>
          <a:prstGeom prst="rect">
            <a:avLst/>
          </a:prstGeom>
        </p:spPr>
      </p:pic>
      <p:pic>
        <p:nvPicPr>
          <p:cNvPr id="13" name="Picture 13"/>
          <p:cNvPicPr>
            <a:picLocks noChangeAspect="1"/>
          </p:cNvPicPr>
          <p:nvPr/>
        </p:nvPicPr>
        <p:blipFill rotWithShape="1">
          <a:blip r:embed="rId8"/>
          <a:srcRect b="55363"/>
          <a:stretch/>
        </p:blipFill>
        <p:spPr>
          <a:xfrm>
            <a:off x="13354722" y="8197737"/>
            <a:ext cx="5101316" cy="3285222"/>
          </a:xfrm>
          <a:prstGeom prst="rect">
            <a:avLst/>
          </a:prstGeom>
        </p:spPr>
      </p:pic>
      <p:sp>
        <p:nvSpPr>
          <p:cNvPr id="14" name="TextBox 14"/>
          <p:cNvSpPr txBox="1"/>
          <p:nvPr/>
        </p:nvSpPr>
        <p:spPr>
          <a:xfrm>
            <a:off x="1646915" y="3359438"/>
            <a:ext cx="8003700" cy="5886611"/>
          </a:xfrm>
          <a:prstGeom prst="rect">
            <a:avLst/>
          </a:prstGeom>
        </p:spPr>
        <p:txBody>
          <a:bodyPr lIns="0" tIns="0" rIns="0" bIns="0" rtlCol="0" anchor="t">
            <a:spAutoFit/>
          </a:bodyPr>
          <a:lstStyle/>
          <a:p>
            <a:pPr>
              <a:lnSpc>
                <a:spcPts val="4164"/>
              </a:lnSpc>
            </a:pPr>
            <a:r>
              <a:rPr lang="en-US" sz="3203" dirty="0">
                <a:solidFill>
                  <a:srgbClr val="201E1E"/>
                </a:solidFill>
                <a:latin typeface="Inter"/>
              </a:rPr>
              <a:t>In 1858, there was a Senate Race in Illinois between Abraham Lincoln and Stephen Douglas. At the time, Stephen Douglas was the current senator, but Lincoln wanted to take Douglas’s position. So, Lincoln challenged Douglas to a series of debates. Although the exact format of the debates were slightly different than the Lincoln-Douglas of today, the adversarial nature of the debates was similar.</a:t>
            </a:r>
          </a:p>
        </p:txBody>
      </p:sp>
      <p:sp>
        <p:nvSpPr>
          <p:cNvPr id="15" name="TextBox 15"/>
          <p:cNvSpPr txBox="1"/>
          <p:nvPr/>
        </p:nvSpPr>
        <p:spPr>
          <a:xfrm>
            <a:off x="1028700" y="718877"/>
            <a:ext cx="11618421" cy="1096177"/>
          </a:xfrm>
          <a:prstGeom prst="rect">
            <a:avLst/>
          </a:prstGeom>
        </p:spPr>
        <p:txBody>
          <a:bodyPr lIns="0" tIns="0" rIns="0" bIns="0" rtlCol="0" anchor="t">
            <a:spAutoFit/>
          </a:bodyPr>
          <a:lstStyle/>
          <a:p>
            <a:pPr>
              <a:lnSpc>
                <a:spcPts val="9133"/>
              </a:lnSpc>
            </a:pPr>
            <a:r>
              <a:rPr lang="en-US" sz="6089" spc="304" dirty="0">
                <a:solidFill>
                  <a:srgbClr val="201E1E"/>
                </a:solidFill>
                <a:latin typeface="Give You Glory"/>
              </a:rPr>
              <a:t>Who are Lincoln and Douglas?</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5F5"/>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4082915" y="3795878"/>
            <a:ext cx="5121997" cy="7317138"/>
            <a:chOff x="0" y="0"/>
            <a:chExt cx="4267200" cy="6096000"/>
          </a:xfrm>
        </p:grpSpPr>
        <p:sp>
          <p:nvSpPr>
            <p:cNvPr id="3" name="Freeform 3"/>
            <p:cNvSpPr/>
            <p:nvPr/>
          </p:nvSpPr>
          <p:spPr>
            <a:xfrm>
              <a:off x="0" y="0"/>
              <a:ext cx="4267200" cy="6096000"/>
            </a:xfrm>
            <a:custGeom>
              <a:avLst/>
              <a:gdLst/>
              <a:ahLst/>
              <a:cxnLst/>
              <a:rect l="l" t="t" r="r" b="b"/>
              <a:pathLst>
                <a:path w="4267200" h="6096000">
                  <a:moveTo>
                    <a:pt x="4267200" y="6096000"/>
                  </a:moveTo>
                  <a:lnTo>
                    <a:pt x="0" y="6096000"/>
                  </a:lnTo>
                  <a:lnTo>
                    <a:pt x="0" y="0"/>
                  </a:lnTo>
                  <a:lnTo>
                    <a:pt x="4267200" y="0"/>
                  </a:lnTo>
                  <a:lnTo>
                    <a:pt x="4267200" y="6096000"/>
                  </a:lnTo>
                  <a:close/>
                </a:path>
              </a:pathLst>
            </a:custGeom>
            <a:blipFill>
              <a:blip r:embed="rId2"/>
              <a:stretch>
                <a:fillRect l="-57142" r="-57142"/>
              </a:stretch>
            </a:blipFill>
          </p:spPr>
        </p:sp>
        <p:sp>
          <p:nvSpPr>
            <p:cNvPr id="4" name="Freeform 4"/>
            <p:cNvSpPr/>
            <p:nvPr/>
          </p:nvSpPr>
          <p:spPr>
            <a:xfrm>
              <a:off x="0" y="0"/>
              <a:ext cx="4267200" cy="6096000"/>
            </a:xfrm>
            <a:custGeom>
              <a:avLst/>
              <a:gdLst/>
              <a:ahLst/>
              <a:cxnLst/>
              <a:rect l="l" t="t" r="r" b="b"/>
              <a:pathLst>
                <a:path w="4267200" h="6096000">
                  <a:moveTo>
                    <a:pt x="4267200" y="6096000"/>
                  </a:moveTo>
                  <a:lnTo>
                    <a:pt x="0" y="6096000"/>
                  </a:lnTo>
                  <a:lnTo>
                    <a:pt x="0" y="0"/>
                  </a:lnTo>
                  <a:lnTo>
                    <a:pt x="4267200" y="0"/>
                  </a:lnTo>
                  <a:lnTo>
                    <a:pt x="4267200" y="6096000"/>
                  </a:lnTo>
                  <a:close/>
                </a:path>
              </a:pathLst>
            </a:custGeom>
            <a:blipFill>
              <a:blip r:embed="rId3"/>
              <a:stretch>
                <a:fillRect l="-89" r="-89"/>
              </a:stretch>
            </a:blipFill>
          </p:spPr>
        </p:sp>
      </p:grpSp>
      <p:grpSp>
        <p:nvGrpSpPr>
          <p:cNvPr id="5" name="Group 5"/>
          <p:cNvGrpSpPr>
            <a:grpSpLocks noChangeAspect="1"/>
          </p:cNvGrpSpPr>
          <p:nvPr/>
        </p:nvGrpSpPr>
        <p:grpSpPr>
          <a:xfrm>
            <a:off x="10135736" y="2445017"/>
            <a:ext cx="6224572" cy="6108473"/>
            <a:chOff x="0" y="0"/>
            <a:chExt cx="3881120" cy="3808730"/>
          </a:xfrm>
        </p:grpSpPr>
        <p:sp>
          <p:nvSpPr>
            <p:cNvPr id="6" name="Freeform 6"/>
            <p:cNvSpPr/>
            <p:nvPr/>
          </p:nvSpPr>
          <p:spPr>
            <a:xfrm>
              <a:off x="16510" y="33020"/>
              <a:ext cx="3848100" cy="3765550"/>
            </a:xfrm>
            <a:custGeom>
              <a:avLst/>
              <a:gdLst/>
              <a:ahLst/>
              <a:cxnLst/>
              <a:rect l="l" t="t" r="r" b="b"/>
              <a:pathLst>
                <a:path w="3848100" h="3765550">
                  <a:moveTo>
                    <a:pt x="3848100" y="3765550"/>
                  </a:moveTo>
                  <a:lnTo>
                    <a:pt x="0" y="3765550"/>
                  </a:lnTo>
                  <a:lnTo>
                    <a:pt x="0" y="0"/>
                  </a:lnTo>
                  <a:lnTo>
                    <a:pt x="3848100" y="0"/>
                  </a:lnTo>
                  <a:lnTo>
                    <a:pt x="3848100" y="3765550"/>
                  </a:lnTo>
                  <a:close/>
                </a:path>
              </a:pathLst>
            </a:custGeom>
            <a:blipFill>
              <a:blip r:embed="rId4"/>
              <a:stretch>
                <a:fillRect l="-23299" r="-23299"/>
              </a:stretch>
            </a:blipFill>
          </p:spPr>
        </p:sp>
        <p:sp>
          <p:nvSpPr>
            <p:cNvPr id="7" name="Freeform 7"/>
            <p:cNvSpPr/>
            <p:nvPr/>
          </p:nvSpPr>
          <p:spPr>
            <a:xfrm>
              <a:off x="0" y="0"/>
              <a:ext cx="3881120" cy="3808730"/>
            </a:xfrm>
            <a:custGeom>
              <a:avLst/>
              <a:gdLst/>
              <a:ahLst/>
              <a:cxnLst/>
              <a:rect l="l" t="t" r="r" b="b"/>
              <a:pathLst>
                <a:path w="3881120" h="3808730">
                  <a:moveTo>
                    <a:pt x="3881120" y="3808730"/>
                  </a:moveTo>
                  <a:lnTo>
                    <a:pt x="0" y="3808730"/>
                  </a:lnTo>
                  <a:lnTo>
                    <a:pt x="0" y="0"/>
                  </a:lnTo>
                  <a:lnTo>
                    <a:pt x="3881120" y="0"/>
                  </a:lnTo>
                  <a:lnTo>
                    <a:pt x="3881120" y="3808730"/>
                  </a:lnTo>
                  <a:close/>
                </a:path>
              </a:pathLst>
            </a:custGeom>
            <a:blipFill>
              <a:blip r:embed="rId5"/>
              <a:stretch>
                <a:fillRect l="-47" r="-47"/>
              </a:stretch>
            </a:blipFill>
          </p:spPr>
        </p:sp>
      </p:grpSp>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302533">
            <a:off x="1113202" y="1203111"/>
            <a:ext cx="1813132" cy="2351940"/>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153815">
            <a:off x="12354910" y="1346802"/>
            <a:ext cx="4981642" cy="2581396"/>
          </a:xfrm>
          <a:prstGeom prst="rect">
            <a:avLst/>
          </a:prstGeom>
        </p:spPr>
      </p:pic>
      <p:pic>
        <p:nvPicPr>
          <p:cNvPr id="10" name="Picture 1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943345" y="8669437"/>
            <a:ext cx="1961004" cy="2987679"/>
          </a:xfrm>
          <a:prstGeom prst="rect">
            <a:avLst/>
          </a:prstGeom>
        </p:spPr>
      </p:pic>
      <p:grpSp>
        <p:nvGrpSpPr>
          <p:cNvPr id="11" name="Group 11"/>
          <p:cNvGrpSpPr/>
          <p:nvPr/>
        </p:nvGrpSpPr>
        <p:grpSpPr>
          <a:xfrm>
            <a:off x="1028700" y="3435071"/>
            <a:ext cx="7895147" cy="2837650"/>
            <a:chOff x="0" y="0"/>
            <a:chExt cx="10526863" cy="3783534"/>
          </a:xfrm>
        </p:grpSpPr>
        <p:sp>
          <p:nvSpPr>
            <p:cNvPr id="12" name="AutoShape 12"/>
            <p:cNvSpPr/>
            <p:nvPr/>
          </p:nvSpPr>
          <p:spPr>
            <a:xfrm>
              <a:off x="0" y="0"/>
              <a:ext cx="10526863" cy="3783534"/>
            </a:xfrm>
            <a:prstGeom prst="rect">
              <a:avLst/>
            </a:prstGeom>
            <a:solidFill>
              <a:srgbClr val="FFFFFF"/>
            </a:solidFill>
          </p:spPr>
        </p:sp>
        <p:sp>
          <p:nvSpPr>
            <p:cNvPr id="13" name="TextBox 13"/>
            <p:cNvSpPr txBox="1"/>
            <p:nvPr/>
          </p:nvSpPr>
          <p:spPr>
            <a:xfrm>
              <a:off x="505402" y="254422"/>
              <a:ext cx="9516059" cy="3200323"/>
            </a:xfrm>
            <a:prstGeom prst="rect">
              <a:avLst/>
            </a:prstGeom>
          </p:spPr>
          <p:txBody>
            <a:bodyPr lIns="0" tIns="0" rIns="0" bIns="0" rtlCol="0" anchor="t">
              <a:spAutoFit/>
            </a:bodyPr>
            <a:lstStyle/>
            <a:p>
              <a:pPr>
                <a:lnSpc>
                  <a:spcPts val="3840"/>
                </a:lnSpc>
              </a:pPr>
              <a:r>
                <a:rPr lang="en-US" sz="2954">
                  <a:solidFill>
                    <a:srgbClr val="201E1E"/>
                  </a:solidFill>
                  <a:latin typeface="Inter"/>
                </a:rPr>
                <a:t>It is a tournament style. That means that 2 students will debate eachother. After they are done debating, a judge will immediately pick a winner. The winner moves on to the next round.</a:t>
              </a:r>
            </a:p>
          </p:txBody>
        </p:sp>
      </p:grpSp>
      <p:sp>
        <p:nvSpPr>
          <p:cNvPr id="14" name="TextBox 14"/>
          <p:cNvSpPr txBox="1"/>
          <p:nvPr/>
        </p:nvSpPr>
        <p:spPr>
          <a:xfrm>
            <a:off x="732317" y="1061927"/>
            <a:ext cx="10049780" cy="1302976"/>
          </a:xfrm>
          <a:prstGeom prst="rect">
            <a:avLst/>
          </a:prstGeom>
        </p:spPr>
        <p:txBody>
          <a:bodyPr lIns="0" tIns="0" rIns="0" bIns="0" rtlCol="0" anchor="t">
            <a:spAutoFit/>
          </a:bodyPr>
          <a:lstStyle/>
          <a:p>
            <a:pPr>
              <a:lnSpc>
                <a:spcPts val="10799"/>
              </a:lnSpc>
            </a:pPr>
            <a:r>
              <a:rPr lang="en-US" sz="7199" spc="360">
                <a:solidFill>
                  <a:srgbClr val="201E1E"/>
                </a:solidFill>
                <a:latin typeface="Give You Glory"/>
              </a:rPr>
              <a:t>How does LD work?</a:t>
            </a:r>
          </a:p>
        </p:txBody>
      </p:sp>
      <p:grpSp>
        <p:nvGrpSpPr>
          <p:cNvPr id="15" name="Group 15"/>
          <p:cNvGrpSpPr/>
          <p:nvPr/>
        </p:nvGrpSpPr>
        <p:grpSpPr>
          <a:xfrm>
            <a:off x="1028700" y="6771362"/>
            <a:ext cx="7895147" cy="2002477"/>
            <a:chOff x="0" y="0"/>
            <a:chExt cx="10526863" cy="2669969"/>
          </a:xfrm>
        </p:grpSpPr>
        <p:sp>
          <p:nvSpPr>
            <p:cNvPr id="16" name="AutoShape 16"/>
            <p:cNvSpPr/>
            <p:nvPr/>
          </p:nvSpPr>
          <p:spPr>
            <a:xfrm>
              <a:off x="0" y="0"/>
              <a:ext cx="10526863" cy="2669969"/>
            </a:xfrm>
            <a:prstGeom prst="rect">
              <a:avLst/>
            </a:prstGeom>
            <a:solidFill>
              <a:srgbClr val="FFFFFF"/>
            </a:solidFill>
          </p:spPr>
        </p:sp>
        <p:sp>
          <p:nvSpPr>
            <p:cNvPr id="17" name="TextBox 17"/>
            <p:cNvSpPr txBox="1"/>
            <p:nvPr/>
          </p:nvSpPr>
          <p:spPr>
            <a:xfrm>
              <a:off x="505402" y="280328"/>
              <a:ext cx="9516059" cy="1915425"/>
            </a:xfrm>
            <a:prstGeom prst="rect">
              <a:avLst/>
            </a:prstGeom>
          </p:spPr>
          <p:txBody>
            <a:bodyPr lIns="0" tIns="0" rIns="0" bIns="0" rtlCol="0" anchor="t">
              <a:spAutoFit/>
            </a:bodyPr>
            <a:lstStyle/>
            <a:p>
              <a:pPr>
                <a:lnSpc>
                  <a:spcPts val="3840"/>
                </a:lnSpc>
              </a:pPr>
              <a:r>
                <a:rPr lang="en-US" sz="2954">
                  <a:solidFill>
                    <a:srgbClr val="201E1E"/>
                  </a:solidFill>
                  <a:latin typeface="Inter"/>
                </a:rPr>
                <a:t>In each round, you will be assigned a flight (1st or 2nd), a room, an opponent, and a judge. </a:t>
              </a: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D3C3C"/>
        </a:solidFill>
        <a:effectLst/>
      </p:bgPr>
    </p:bg>
    <p:spTree>
      <p:nvGrpSpPr>
        <p:cNvPr id="1" name=""/>
        <p:cNvGrpSpPr/>
        <p:nvPr/>
      </p:nvGrpSpPr>
      <p:grpSpPr>
        <a:xfrm>
          <a:off x="0" y="0"/>
          <a:ext cx="0" cy="0"/>
          <a:chOff x="0" y="0"/>
          <a:chExt cx="0" cy="0"/>
        </a:xfrm>
      </p:grpSpPr>
      <p:grpSp>
        <p:nvGrpSpPr>
          <p:cNvPr id="2" name="Group 2"/>
          <p:cNvGrpSpPr/>
          <p:nvPr/>
        </p:nvGrpSpPr>
        <p:grpSpPr>
          <a:xfrm>
            <a:off x="2280069" y="3664322"/>
            <a:ext cx="14118153" cy="4778789"/>
            <a:chOff x="0" y="0"/>
            <a:chExt cx="18824204" cy="6371719"/>
          </a:xfrm>
        </p:grpSpPr>
        <p:sp>
          <p:nvSpPr>
            <p:cNvPr id="3" name="TextBox 3"/>
            <p:cNvSpPr txBox="1"/>
            <p:nvPr/>
          </p:nvSpPr>
          <p:spPr>
            <a:xfrm>
              <a:off x="0" y="85725"/>
              <a:ext cx="18303817" cy="3858751"/>
            </a:xfrm>
            <a:prstGeom prst="rect">
              <a:avLst/>
            </a:prstGeom>
          </p:spPr>
          <p:txBody>
            <a:bodyPr lIns="0" tIns="0" rIns="0" bIns="0" rtlCol="0" anchor="t">
              <a:spAutoFit/>
            </a:bodyPr>
            <a:lstStyle/>
            <a:p>
              <a:pPr algn="ctr">
                <a:lnSpc>
                  <a:spcPts val="11196"/>
                </a:lnSpc>
              </a:pPr>
              <a:r>
                <a:rPr lang="en-US" sz="10178">
                  <a:solidFill>
                    <a:srgbClr val="FFFFFF"/>
                  </a:solidFill>
                  <a:latin typeface="Inter Bold"/>
                </a:rPr>
                <a:t>Words we need to know</a:t>
              </a:r>
            </a:p>
          </p:txBody>
        </p:sp>
        <p:sp>
          <p:nvSpPr>
            <p:cNvPr id="4" name="TextBox 4"/>
            <p:cNvSpPr txBox="1"/>
            <p:nvPr/>
          </p:nvSpPr>
          <p:spPr>
            <a:xfrm rot="-291103">
              <a:off x="8780755" y="4211832"/>
              <a:ext cx="9988871" cy="1740502"/>
            </a:xfrm>
            <a:prstGeom prst="rect">
              <a:avLst/>
            </a:prstGeom>
          </p:spPr>
          <p:txBody>
            <a:bodyPr lIns="0" tIns="0" rIns="0" bIns="0" rtlCol="0" anchor="t">
              <a:spAutoFit/>
            </a:bodyPr>
            <a:lstStyle/>
            <a:p>
              <a:pPr algn="ctr">
                <a:lnSpc>
                  <a:spcPts val="11005"/>
                </a:lnSpc>
              </a:pPr>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1636017" y="3635017"/>
            <a:ext cx="1958861" cy="9287704"/>
          </a:xfrm>
          <a:prstGeom prst="rect">
            <a:avLst/>
          </a:prstGeom>
        </p:spPr>
      </p:pic>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V="1">
            <a:off x="11636017" y="-2635722"/>
            <a:ext cx="1958861" cy="9287704"/>
          </a:xfrm>
          <a:prstGeom prst="rect">
            <a:avLst/>
          </a:prstGeom>
        </p:spPr>
      </p:pic>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V="1">
            <a:off x="4693122" y="3635017"/>
            <a:ext cx="1958861" cy="9287704"/>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517287">
            <a:off x="3430684" y="2307390"/>
            <a:ext cx="4133127" cy="3967801"/>
          </a:xfrm>
          <a:prstGeom prst="rect">
            <a:avLst/>
          </a:prstGeom>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5F5"/>
        </a:solidFill>
        <a:effectLst/>
      </p:bgPr>
    </p:bg>
    <p:spTree>
      <p:nvGrpSpPr>
        <p:cNvPr id="1" name=""/>
        <p:cNvGrpSpPr/>
        <p:nvPr/>
      </p:nvGrpSpPr>
      <p:grpSpPr>
        <a:xfrm>
          <a:off x="0" y="0"/>
          <a:ext cx="0" cy="0"/>
          <a:chOff x="0" y="0"/>
          <a:chExt cx="0" cy="0"/>
        </a:xfrm>
      </p:grpSpPr>
      <p:grpSp>
        <p:nvGrpSpPr>
          <p:cNvPr id="2" name="Group 2"/>
          <p:cNvGrpSpPr/>
          <p:nvPr/>
        </p:nvGrpSpPr>
        <p:grpSpPr>
          <a:xfrm>
            <a:off x="859854" y="6006114"/>
            <a:ext cx="6425147" cy="3351907"/>
            <a:chOff x="0" y="0"/>
            <a:chExt cx="8566863" cy="4469210"/>
          </a:xfrm>
        </p:grpSpPr>
        <p:sp>
          <p:nvSpPr>
            <p:cNvPr id="3" name="AutoShape 3"/>
            <p:cNvSpPr/>
            <p:nvPr/>
          </p:nvSpPr>
          <p:spPr>
            <a:xfrm>
              <a:off x="0" y="0"/>
              <a:ext cx="8566863" cy="4469210"/>
            </a:xfrm>
            <a:prstGeom prst="rect">
              <a:avLst/>
            </a:prstGeom>
            <a:solidFill>
              <a:srgbClr val="FFFFFF"/>
            </a:solidFill>
          </p:spPr>
        </p:sp>
        <p:sp>
          <p:nvSpPr>
            <p:cNvPr id="4" name="TextBox 4"/>
            <p:cNvSpPr txBox="1"/>
            <p:nvPr/>
          </p:nvSpPr>
          <p:spPr>
            <a:xfrm>
              <a:off x="618974" y="391412"/>
              <a:ext cx="7427421" cy="3648287"/>
            </a:xfrm>
            <a:prstGeom prst="rect">
              <a:avLst/>
            </a:prstGeom>
          </p:spPr>
          <p:txBody>
            <a:bodyPr lIns="0" tIns="0" rIns="0" bIns="0" rtlCol="0" anchor="t">
              <a:spAutoFit/>
            </a:bodyPr>
            <a:lstStyle/>
            <a:p>
              <a:pPr algn="ctr">
                <a:lnSpc>
                  <a:spcPts val="3639"/>
                </a:lnSpc>
              </a:pPr>
              <a:r>
                <a:rPr lang="en-US" sz="2799">
                  <a:solidFill>
                    <a:srgbClr val="201E1E"/>
                  </a:solidFill>
                  <a:latin typeface="Inter Bold"/>
                </a:rPr>
                <a:t>Affirmative</a:t>
              </a:r>
            </a:p>
            <a:p>
              <a:pPr algn="ctr">
                <a:lnSpc>
                  <a:spcPts val="3639"/>
                </a:lnSpc>
              </a:pPr>
              <a:r>
                <a:rPr lang="en-US" sz="2799">
                  <a:solidFill>
                    <a:srgbClr val="201E1E"/>
                  </a:solidFill>
                  <a:latin typeface="Inter"/>
                </a:rPr>
                <a:t>Affirmative debater </a:t>
              </a:r>
              <a:r>
                <a:rPr lang="en-US" sz="2799" u="sng">
                  <a:solidFill>
                    <a:srgbClr val="201E1E"/>
                  </a:solidFill>
                  <a:latin typeface="Inter"/>
                </a:rPr>
                <a:t>agrees </a:t>
              </a:r>
              <a:r>
                <a:rPr lang="en-US" sz="2799">
                  <a:solidFill>
                    <a:srgbClr val="201E1E"/>
                  </a:solidFill>
                  <a:latin typeface="Inter"/>
                </a:rPr>
                <a:t>with the resolution. Their job is to present arguments in order to persuade the judge that the resolution is true.</a:t>
              </a:r>
            </a:p>
          </p:txBody>
        </p:sp>
      </p:grpSp>
      <p:sp>
        <p:nvSpPr>
          <p:cNvPr id="5" name="TextBox 5"/>
          <p:cNvSpPr txBox="1"/>
          <p:nvPr/>
        </p:nvSpPr>
        <p:spPr>
          <a:xfrm>
            <a:off x="3810000" y="824188"/>
            <a:ext cx="11091372" cy="923330"/>
          </a:xfrm>
          <a:prstGeom prst="rect">
            <a:avLst/>
          </a:prstGeom>
        </p:spPr>
        <p:txBody>
          <a:bodyPr wrap="square" lIns="0" tIns="0" rIns="0" bIns="0" rtlCol="0" anchor="t">
            <a:spAutoFit/>
          </a:bodyPr>
          <a:lstStyle/>
          <a:p>
            <a:pPr algn="ctr">
              <a:lnSpc>
                <a:spcPts val="7231"/>
              </a:lnSpc>
            </a:pPr>
            <a:r>
              <a:rPr lang="en-US" sz="4820" spc="241" dirty="0">
                <a:solidFill>
                  <a:srgbClr val="201E1E"/>
                </a:solidFill>
                <a:latin typeface="Give You Glory"/>
              </a:rPr>
              <a:t>There are two sides to each debate</a:t>
            </a:r>
          </a:p>
        </p:txBody>
      </p:sp>
      <p:grpSp>
        <p:nvGrpSpPr>
          <p:cNvPr id="6" name="Group 6"/>
          <p:cNvGrpSpPr>
            <a:grpSpLocks noChangeAspect="1"/>
          </p:cNvGrpSpPr>
          <p:nvPr/>
        </p:nvGrpSpPr>
        <p:grpSpPr>
          <a:xfrm>
            <a:off x="1415160" y="1976117"/>
            <a:ext cx="5314536" cy="3572798"/>
            <a:chOff x="0" y="0"/>
            <a:chExt cx="6045200" cy="4064000"/>
          </a:xfrm>
        </p:grpSpPr>
        <p:sp>
          <p:nvSpPr>
            <p:cNvPr id="7" name="Freeform 7"/>
            <p:cNvSpPr/>
            <p:nvPr/>
          </p:nvSpPr>
          <p:spPr>
            <a:xfrm>
              <a:off x="45720" y="69850"/>
              <a:ext cx="5943600" cy="3977640"/>
            </a:xfrm>
            <a:custGeom>
              <a:avLst/>
              <a:gdLst/>
              <a:ahLst/>
              <a:cxnLst/>
              <a:rect l="l" t="t" r="r" b="b"/>
              <a:pathLst>
                <a:path w="5943600" h="3977640">
                  <a:moveTo>
                    <a:pt x="5943600" y="3977640"/>
                  </a:moveTo>
                  <a:lnTo>
                    <a:pt x="0" y="3977640"/>
                  </a:lnTo>
                  <a:lnTo>
                    <a:pt x="0" y="0"/>
                  </a:lnTo>
                  <a:lnTo>
                    <a:pt x="5943600" y="0"/>
                  </a:lnTo>
                  <a:lnTo>
                    <a:pt x="5943600" y="3977640"/>
                  </a:lnTo>
                  <a:close/>
                </a:path>
              </a:pathLst>
            </a:custGeom>
            <a:blipFill>
              <a:blip r:embed="rId2"/>
              <a:stretch>
                <a:fillRect l="-318" r="-318"/>
              </a:stretch>
            </a:blipFill>
          </p:spPr>
        </p:sp>
        <p:sp>
          <p:nvSpPr>
            <p:cNvPr id="8" name="Freeform 8"/>
            <p:cNvSpPr/>
            <p:nvPr/>
          </p:nvSpPr>
          <p:spPr>
            <a:xfrm>
              <a:off x="0" y="0"/>
              <a:ext cx="6045200" cy="4064000"/>
            </a:xfrm>
            <a:custGeom>
              <a:avLst/>
              <a:gdLst/>
              <a:ahLst/>
              <a:cxnLst/>
              <a:rect l="l" t="t" r="r" b="b"/>
              <a:pathLst>
                <a:path w="6045200" h="4064000">
                  <a:moveTo>
                    <a:pt x="6045200" y="4064000"/>
                  </a:moveTo>
                  <a:lnTo>
                    <a:pt x="0" y="4064000"/>
                  </a:lnTo>
                  <a:lnTo>
                    <a:pt x="0" y="0"/>
                  </a:lnTo>
                  <a:lnTo>
                    <a:pt x="6045200" y="0"/>
                  </a:lnTo>
                  <a:lnTo>
                    <a:pt x="6045200" y="4064000"/>
                  </a:lnTo>
                  <a:close/>
                </a:path>
              </a:pathLst>
            </a:custGeom>
            <a:blipFill>
              <a:blip r:embed="rId3"/>
              <a:stretch>
                <a:fillRect l="-13" r="-13"/>
              </a:stretch>
            </a:blipFill>
          </p:spPr>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95715">
            <a:off x="343582" y="711395"/>
            <a:ext cx="1961004" cy="2987679"/>
          </a:xfrm>
          <a:prstGeom prst="rect">
            <a:avLst/>
          </a:prstGeom>
        </p:spPr>
      </p:pic>
      <p:grpSp>
        <p:nvGrpSpPr>
          <p:cNvPr id="10" name="Group 10"/>
          <p:cNvGrpSpPr>
            <a:grpSpLocks noChangeAspect="1"/>
          </p:cNvGrpSpPr>
          <p:nvPr/>
        </p:nvGrpSpPr>
        <p:grpSpPr>
          <a:xfrm>
            <a:off x="10661352" y="1976117"/>
            <a:ext cx="5314536" cy="3572798"/>
            <a:chOff x="0" y="0"/>
            <a:chExt cx="6045200" cy="4064000"/>
          </a:xfrm>
        </p:grpSpPr>
        <p:sp>
          <p:nvSpPr>
            <p:cNvPr id="11" name="Freeform 11"/>
            <p:cNvSpPr/>
            <p:nvPr/>
          </p:nvSpPr>
          <p:spPr>
            <a:xfrm>
              <a:off x="45720" y="69850"/>
              <a:ext cx="5943600" cy="3977640"/>
            </a:xfrm>
            <a:custGeom>
              <a:avLst/>
              <a:gdLst/>
              <a:ahLst/>
              <a:cxnLst/>
              <a:rect l="l" t="t" r="r" b="b"/>
              <a:pathLst>
                <a:path w="5943600" h="3977640">
                  <a:moveTo>
                    <a:pt x="5943600" y="3977640"/>
                  </a:moveTo>
                  <a:lnTo>
                    <a:pt x="0" y="3977640"/>
                  </a:lnTo>
                  <a:lnTo>
                    <a:pt x="0" y="0"/>
                  </a:lnTo>
                  <a:lnTo>
                    <a:pt x="5943600" y="0"/>
                  </a:lnTo>
                  <a:lnTo>
                    <a:pt x="5943600" y="3977640"/>
                  </a:lnTo>
                  <a:close/>
                </a:path>
              </a:pathLst>
            </a:custGeom>
            <a:blipFill>
              <a:blip r:embed="rId6"/>
              <a:stretch>
                <a:fillRect l="-318" r="-318"/>
              </a:stretch>
            </a:blipFill>
          </p:spPr>
        </p:sp>
        <p:sp>
          <p:nvSpPr>
            <p:cNvPr id="12" name="Freeform 12"/>
            <p:cNvSpPr/>
            <p:nvPr/>
          </p:nvSpPr>
          <p:spPr>
            <a:xfrm>
              <a:off x="0" y="0"/>
              <a:ext cx="6045200" cy="4064000"/>
            </a:xfrm>
            <a:custGeom>
              <a:avLst/>
              <a:gdLst/>
              <a:ahLst/>
              <a:cxnLst/>
              <a:rect l="l" t="t" r="r" b="b"/>
              <a:pathLst>
                <a:path w="6045200" h="4064000">
                  <a:moveTo>
                    <a:pt x="6045200" y="4064000"/>
                  </a:moveTo>
                  <a:lnTo>
                    <a:pt x="0" y="4064000"/>
                  </a:lnTo>
                  <a:lnTo>
                    <a:pt x="0" y="0"/>
                  </a:lnTo>
                  <a:lnTo>
                    <a:pt x="6045200" y="0"/>
                  </a:lnTo>
                  <a:lnTo>
                    <a:pt x="6045200" y="4064000"/>
                  </a:lnTo>
                  <a:close/>
                </a:path>
              </a:pathLst>
            </a:custGeom>
            <a:blipFill>
              <a:blip r:embed="rId3"/>
              <a:stretch>
                <a:fillRect l="-13" r="-13"/>
              </a:stretch>
            </a:blipFill>
          </p:spPr>
        </p:sp>
      </p:gr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13655251" y="6281983"/>
            <a:ext cx="1255465" cy="5952634"/>
          </a:xfrm>
          <a:prstGeom prst="rect">
            <a:avLst/>
          </a:prstGeom>
        </p:spPr>
      </p:pic>
      <p:grpSp>
        <p:nvGrpSpPr>
          <p:cNvPr id="14" name="Group 14"/>
          <p:cNvGrpSpPr/>
          <p:nvPr/>
        </p:nvGrpSpPr>
        <p:grpSpPr>
          <a:xfrm>
            <a:off x="10101580" y="6006114"/>
            <a:ext cx="6425147" cy="3351907"/>
            <a:chOff x="0" y="0"/>
            <a:chExt cx="8566863" cy="4469210"/>
          </a:xfrm>
        </p:grpSpPr>
        <p:sp>
          <p:nvSpPr>
            <p:cNvPr id="15" name="AutoShape 15"/>
            <p:cNvSpPr/>
            <p:nvPr/>
          </p:nvSpPr>
          <p:spPr>
            <a:xfrm>
              <a:off x="0" y="0"/>
              <a:ext cx="8566863" cy="4469210"/>
            </a:xfrm>
            <a:prstGeom prst="rect">
              <a:avLst/>
            </a:prstGeom>
            <a:solidFill>
              <a:srgbClr val="FFFFFF"/>
            </a:solidFill>
          </p:spPr>
        </p:sp>
        <p:sp>
          <p:nvSpPr>
            <p:cNvPr id="16" name="TextBox 16"/>
            <p:cNvSpPr txBox="1"/>
            <p:nvPr/>
          </p:nvSpPr>
          <p:spPr>
            <a:xfrm>
              <a:off x="618974" y="391412"/>
              <a:ext cx="7427421" cy="3648287"/>
            </a:xfrm>
            <a:prstGeom prst="rect">
              <a:avLst/>
            </a:prstGeom>
          </p:spPr>
          <p:txBody>
            <a:bodyPr lIns="0" tIns="0" rIns="0" bIns="0" rtlCol="0" anchor="t">
              <a:spAutoFit/>
            </a:bodyPr>
            <a:lstStyle/>
            <a:p>
              <a:pPr algn="ctr">
                <a:lnSpc>
                  <a:spcPts val="3639"/>
                </a:lnSpc>
              </a:pPr>
              <a:r>
                <a:rPr lang="en-US" sz="2799">
                  <a:solidFill>
                    <a:srgbClr val="201E1E"/>
                  </a:solidFill>
                  <a:latin typeface="Inter Bold"/>
                </a:rPr>
                <a:t>Negative</a:t>
              </a:r>
            </a:p>
            <a:p>
              <a:pPr algn="ctr">
                <a:lnSpc>
                  <a:spcPts val="3639"/>
                </a:lnSpc>
              </a:pPr>
              <a:r>
                <a:rPr lang="en-US" sz="2799">
                  <a:solidFill>
                    <a:srgbClr val="201E1E"/>
                  </a:solidFill>
                  <a:latin typeface="Inter"/>
                </a:rPr>
                <a:t>The negative debater, on the other hand, </a:t>
              </a:r>
              <a:r>
                <a:rPr lang="en-US" sz="2799" u="sng">
                  <a:solidFill>
                    <a:srgbClr val="201E1E"/>
                  </a:solidFill>
                  <a:latin typeface="Inter"/>
                </a:rPr>
                <a:t>disagrees </a:t>
              </a:r>
              <a:r>
                <a:rPr lang="en-US" sz="2799">
                  <a:solidFill>
                    <a:srgbClr val="201E1E"/>
                  </a:solidFill>
                  <a:latin typeface="Inter"/>
                </a:rPr>
                <a:t>with the resolution and presents arguments to persuade the judge that the resolution is false. </a:t>
              </a:r>
            </a:p>
          </p:txBody>
        </p:sp>
      </p:gr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5F5"/>
        </a:solidFill>
        <a:effectLst/>
      </p:bgPr>
    </p:bg>
    <p:spTree>
      <p:nvGrpSpPr>
        <p:cNvPr id="1" name=""/>
        <p:cNvGrpSpPr/>
        <p:nvPr/>
      </p:nvGrpSpPr>
      <p:grpSpPr>
        <a:xfrm>
          <a:off x="0" y="0"/>
          <a:ext cx="0" cy="0"/>
          <a:chOff x="0" y="0"/>
          <a:chExt cx="0" cy="0"/>
        </a:xfrm>
      </p:grpSpPr>
      <p:grpSp>
        <p:nvGrpSpPr>
          <p:cNvPr id="2" name="Group 2"/>
          <p:cNvGrpSpPr/>
          <p:nvPr/>
        </p:nvGrpSpPr>
        <p:grpSpPr>
          <a:xfrm>
            <a:off x="617839" y="2506043"/>
            <a:ext cx="10666007" cy="2305760"/>
            <a:chOff x="0" y="0"/>
            <a:chExt cx="14221343" cy="3074347"/>
          </a:xfrm>
        </p:grpSpPr>
        <p:sp>
          <p:nvSpPr>
            <p:cNvPr id="3" name="AutoShape 3"/>
            <p:cNvSpPr/>
            <p:nvPr/>
          </p:nvSpPr>
          <p:spPr>
            <a:xfrm>
              <a:off x="0" y="0"/>
              <a:ext cx="14221343" cy="3074347"/>
            </a:xfrm>
            <a:prstGeom prst="rect">
              <a:avLst/>
            </a:prstGeom>
            <a:solidFill>
              <a:srgbClr val="FFFFFF"/>
            </a:solidFill>
          </p:spPr>
        </p:sp>
        <p:sp>
          <p:nvSpPr>
            <p:cNvPr id="4" name="TextBox 4"/>
            <p:cNvSpPr txBox="1"/>
            <p:nvPr/>
          </p:nvSpPr>
          <p:spPr>
            <a:xfrm>
              <a:off x="1027522" y="224698"/>
              <a:ext cx="12329822" cy="2201120"/>
            </a:xfrm>
            <a:prstGeom prst="rect">
              <a:avLst/>
            </a:prstGeom>
          </p:spPr>
          <p:txBody>
            <a:bodyPr lIns="0" tIns="0" rIns="0" bIns="0" rtlCol="0" anchor="t">
              <a:spAutoFit/>
            </a:bodyPr>
            <a:lstStyle/>
            <a:p>
              <a:pPr>
                <a:lnSpc>
                  <a:spcPts val="4419"/>
                </a:lnSpc>
              </a:pPr>
              <a:r>
                <a:rPr lang="en-US" sz="3399" dirty="0">
                  <a:solidFill>
                    <a:srgbClr val="201E1E"/>
                  </a:solidFill>
                  <a:latin typeface="Inter"/>
                </a:rPr>
                <a:t>It is what is important to a person or society. Your job in a LD is to </a:t>
              </a:r>
              <a:r>
                <a:rPr lang="en-US" sz="3399" u="sng" dirty="0">
                  <a:solidFill>
                    <a:srgbClr val="201E1E"/>
                  </a:solidFill>
                  <a:latin typeface="Inter"/>
                </a:rPr>
                <a:t>explain what your value means and why is it important</a:t>
              </a:r>
            </a:p>
          </p:txBody>
        </p:sp>
      </p:grpSp>
      <p:sp>
        <p:nvSpPr>
          <p:cNvPr id="5" name="TextBox 5"/>
          <p:cNvSpPr txBox="1"/>
          <p:nvPr/>
        </p:nvSpPr>
        <p:spPr>
          <a:xfrm>
            <a:off x="704458" y="1030844"/>
            <a:ext cx="9803925" cy="1302976"/>
          </a:xfrm>
          <a:prstGeom prst="rect">
            <a:avLst/>
          </a:prstGeom>
        </p:spPr>
        <p:txBody>
          <a:bodyPr lIns="0" tIns="0" rIns="0" bIns="0" rtlCol="0" anchor="t">
            <a:spAutoFit/>
          </a:bodyPr>
          <a:lstStyle/>
          <a:p>
            <a:pPr>
              <a:lnSpc>
                <a:spcPts val="10799"/>
              </a:lnSpc>
            </a:pPr>
            <a:r>
              <a:rPr lang="en-US" sz="7199" spc="360">
                <a:solidFill>
                  <a:srgbClr val="201E1E"/>
                </a:solidFill>
                <a:latin typeface="Give You Glory"/>
              </a:rPr>
              <a:t>What is a value?</a:t>
            </a: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153815">
            <a:off x="4193682" y="7302981"/>
            <a:ext cx="4981642" cy="2581396"/>
          </a:xfrm>
          <a:prstGeom prst="rect">
            <a:avLst/>
          </a:prstGeom>
        </p:spPr>
      </p:pic>
      <p:grpSp>
        <p:nvGrpSpPr>
          <p:cNvPr id="7" name="Group 7"/>
          <p:cNvGrpSpPr/>
          <p:nvPr/>
        </p:nvGrpSpPr>
        <p:grpSpPr>
          <a:xfrm>
            <a:off x="617839" y="5143500"/>
            <a:ext cx="10666007" cy="4472594"/>
            <a:chOff x="0" y="0"/>
            <a:chExt cx="14221343" cy="5963459"/>
          </a:xfrm>
        </p:grpSpPr>
        <p:sp>
          <p:nvSpPr>
            <p:cNvPr id="8" name="AutoShape 8"/>
            <p:cNvSpPr/>
            <p:nvPr/>
          </p:nvSpPr>
          <p:spPr>
            <a:xfrm>
              <a:off x="0" y="0"/>
              <a:ext cx="14221343" cy="5963459"/>
            </a:xfrm>
            <a:prstGeom prst="rect">
              <a:avLst/>
            </a:prstGeom>
            <a:solidFill>
              <a:srgbClr val="FFFFFF"/>
            </a:solidFill>
          </p:spPr>
        </p:sp>
        <p:sp>
          <p:nvSpPr>
            <p:cNvPr id="9" name="TextBox 9"/>
            <p:cNvSpPr txBox="1"/>
            <p:nvPr/>
          </p:nvSpPr>
          <p:spPr>
            <a:xfrm>
              <a:off x="1027522" y="208046"/>
              <a:ext cx="12329822" cy="5169224"/>
            </a:xfrm>
            <a:prstGeom prst="rect">
              <a:avLst/>
            </a:prstGeom>
          </p:spPr>
          <p:txBody>
            <a:bodyPr lIns="0" tIns="0" rIns="0" bIns="0" rtlCol="0" anchor="t">
              <a:spAutoFit/>
            </a:bodyPr>
            <a:lstStyle/>
            <a:p>
              <a:pPr>
                <a:lnSpc>
                  <a:spcPts val="3875"/>
                </a:lnSpc>
              </a:pPr>
              <a:r>
                <a:rPr lang="en-US" sz="2980" dirty="0">
                  <a:solidFill>
                    <a:srgbClr val="201E1E"/>
                  </a:solidFill>
                  <a:latin typeface="Inter"/>
                </a:rPr>
                <a:t>For example, the resolution is "people should not smoke." As an affirmative, you think that smoking is dangerous and that your health is really valuable. Your value would be "health." If you are a Negative, you believe that you have the right to do whatever your want to your body and people's rights are more valuable. Then your value will be "human rights."</a:t>
              </a:r>
            </a:p>
          </p:txBody>
        </p:sp>
      </p:grpSp>
      <p:grpSp>
        <p:nvGrpSpPr>
          <p:cNvPr id="10" name="Group 10"/>
          <p:cNvGrpSpPr>
            <a:grpSpLocks noChangeAspect="1"/>
          </p:cNvGrpSpPr>
          <p:nvPr/>
        </p:nvGrpSpPr>
        <p:grpSpPr>
          <a:xfrm>
            <a:off x="16329023" y="5697539"/>
            <a:ext cx="3787237" cy="4988927"/>
            <a:chOff x="0" y="0"/>
            <a:chExt cx="4646930" cy="6121400"/>
          </a:xfrm>
        </p:grpSpPr>
        <p:sp>
          <p:nvSpPr>
            <p:cNvPr id="11" name="Freeform 11"/>
            <p:cNvSpPr/>
            <p:nvPr/>
          </p:nvSpPr>
          <p:spPr>
            <a:xfrm>
              <a:off x="54610" y="0"/>
              <a:ext cx="4559300" cy="6121400"/>
            </a:xfrm>
            <a:custGeom>
              <a:avLst/>
              <a:gdLst/>
              <a:ahLst/>
              <a:cxnLst/>
              <a:rect l="l" t="t" r="r" b="b"/>
              <a:pathLst>
                <a:path w="4559300" h="6121400">
                  <a:moveTo>
                    <a:pt x="4559300" y="6121400"/>
                  </a:moveTo>
                  <a:lnTo>
                    <a:pt x="0" y="6121400"/>
                  </a:lnTo>
                  <a:lnTo>
                    <a:pt x="0" y="0"/>
                  </a:lnTo>
                  <a:lnTo>
                    <a:pt x="4559300" y="0"/>
                  </a:lnTo>
                  <a:lnTo>
                    <a:pt x="4559300" y="6121400"/>
                  </a:lnTo>
                  <a:close/>
                </a:path>
              </a:pathLst>
            </a:custGeom>
            <a:blipFill>
              <a:blip r:embed="rId4"/>
              <a:stretch>
                <a:fillRect l="-48180" r="-48180"/>
              </a:stretch>
            </a:blipFill>
          </p:spPr>
        </p:sp>
        <p:sp>
          <p:nvSpPr>
            <p:cNvPr id="12" name="Freeform 12"/>
            <p:cNvSpPr/>
            <p:nvPr/>
          </p:nvSpPr>
          <p:spPr>
            <a:xfrm>
              <a:off x="0" y="16510"/>
              <a:ext cx="4646930" cy="6104890"/>
            </a:xfrm>
            <a:custGeom>
              <a:avLst/>
              <a:gdLst/>
              <a:ahLst/>
              <a:cxnLst/>
              <a:rect l="l" t="t" r="r" b="b"/>
              <a:pathLst>
                <a:path w="4646930" h="6104890">
                  <a:moveTo>
                    <a:pt x="4646930" y="6104890"/>
                  </a:moveTo>
                  <a:lnTo>
                    <a:pt x="0" y="6104890"/>
                  </a:lnTo>
                  <a:lnTo>
                    <a:pt x="0" y="0"/>
                  </a:lnTo>
                  <a:lnTo>
                    <a:pt x="4646930" y="0"/>
                  </a:lnTo>
                  <a:lnTo>
                    <a:pt x="4646930" y="6104890"/>
                  </a:lnTo>
                  <a:close/>
                </a:path>
              </a:pathLst>
            </a:custGeom>
            <a:blipFill>
              <a:blip r:embed="rId5"/>
              <a:stretch>
                <a:fillRect t="-132" b="-132"/>
              </a:stretch>
            </a:blipFill>
          </p:spPr>
        </p:sp>
      </p:grpSp>
      <p:grpSp>
        <p:nvGrpSpPr>
          <p:cNvPr id="13" name="Group 13"/>
          <p:cNvGrpSpPr>
            <a:grpSpLocks noChangeAspect="1"/>
          </p:cNvGrpSpPr>
          <p:nvPr/>
        </p:nvGrpSpPr>
        <p:grpSpPr>
          <a:xfrm>
            <a:off x="16329023" y="0"/>
            <a:ext cx="3787237" cy="5400735"/>
            <a:chOff x="0" y="0"/>
            <a:chExt cx="4292600" cy="6121400"/>
          </a:xfrm>
        </p:grpSpPr>
        <p:sp>
          <p:nvSpPr>
            <p:cNvPr id="14" name="Freeform 14"/>
            <p:cNvSpPr/>
            <p:nvPr/>
          </p:nvSpPr>
          <p:spPr>
            <a:xfrm>
              <a:off x="0" y="0"/>
              <a:ext cx="4292600" cy="6121400"/>
            </a:xfrm>
            <a:custGeom>
              <a:avLst/>
              <a:gdLst/>
              <a:ahLst/>
              <a:cxnLst/>
              <a:rect l="l" t="t" r="r" b="b"/>
              <a:pathLst>
                <a:path w="4292600" h="6121400">
                  <a:moveTo>
                    <a:pt x="4292600" y="6121400"/>
                  </a:moveTo>
                  <a:lnTo>
                    <a:pt x="0" y="6121400"/>
                  </a:lnTo>
                  <a:lnTo>
                    <a:pt x="0" y="0"/>
                  </a:lnTo>
                  <a:lnTo>
                    <a:pt x="4292600" y="0"/>
                  </a:lnTo>
                  <a:lnTo>
                    <a:pt x="4292600" y="6121400"/>
                  </a:lnTo>
                  <a:close/>
                </a:path>
              </a:pathLst>
            </a:custGeom>
            <a:blipFill>
              <a:blip r:embed="rId6"/>
              <a:stretch>
                <a:fillRect l="-56919" r="-56919"/>
              </a:stretch>
            </a:blipFill>
          </p:spPr>
        </p:sp>
        <p:sp>
          <p:nvSpPr>
            <p:cNvPr id="15" name="Freeform 15"/>
            <p:cNvSpPr/>
            <p:nvPr/>
          </p:nvSpPr>
          <p:spPr>
            <a:xfrm>
              <a:off x="0" y="0"/>
              <a:ext cx="4292600" cy="6121400"/>
            </a:xfrm>
            <a:custGeom>
              <a:avLst/>
              <a:gdLst/>
              <a:ahLst/>
              <a:cxnLst/>
              <a:rect l="l" t="t" r="r" b="b"/>
              <a:pathLst>
                <a:path w="4292600" h="6121400">
                  <a:moveTo>
                    <a:pt x="4292600" y="6121400"/>
                  </a:moveTo>
                  <a:lnTo>
                    <a:pt x="0" y="6121400"/>
                  </a:lnTo>
                  <a:lnTo>
                    <a:pt x="0" y="0"/>
                  </a:lnTo>
                  <a:lnTo>
                    <a:pt x="4292600" y="0"/>
                  </a:lnTo>
                  <a:lnTo>
                    <a:pt x="4292600" y="6121400"/>
                  </a:lnTo>
                  <a:close/>
                </a:path>
              </a:pathLst>
            </a:custGeom>
            <a:blipFill>
              <a:blip r:embed="rId7"/>
              <a:stretch>
                <a:fillRect/>
              </a:stretch>
            </a:blipFill>
          </p:spPr>
        </p:sp>
      </p:grpSp>
      <p:grpSp>
        <p:nvGrpSpPr>
          <p:cNvPr id="16" name="Group 16"/>
          <p:cNvGrpSpPr>
            <a:grpSpLocks noChangeAspect="1"/>
          </p:cNvGrpSpPr>
          <p:nvPr/>
        </p:nvGrpSpPr>
        <p:grpSpPr>
          <a:xfrm>
            <a:off x="11607696" y="0"/>
            <a:ext cx="4400644" cy="3658923"/>
            <a:chOff x="0" y="0"/>
            <a:chExt cx="6299200" cy="5237480"/>
          </a:xfrm>
        </p:grpSpPr>
        <p:sp>
          <p:nvSpPr>
            <p:cNvPr id="17" name="Freeform 17"/>
            <p:cNvSpPr/>
            <p:nvPr/>
          </p:nvSpPr>
          <p:spPr>
            <a:xfrm>
              <a:off x="0" y="0"/>
              <a:ext cx="6299200" cy="5237480"/>
            </a:xfrm>
            <a:custGeom>
              <a:avLst/>
              <a:gdLst/>
              <a:ahLst/>
              <a:cxnLst/>
              <a:rect l="l" t="t" r="r" b="b"/>
              <a:pathLst>
                <a:path w="6299200" h="5237480">
                  <a:moveTo>
                    <a:pt x="6299200" y="5237480"/>
                  </a:moveTo>
                  <a:lnTo>
                    <a:pt x="0" y="5237480"/>
                  </a:lnTo>
                  <a:lnTo>
                    <a:pt x="0" y="0"/>
                  </a:lnTo>
                  <a:lnTo>
                    <a:pt x="6299200" y="0"/>
                  </a:lnTo>
                  <a:lnTo>
                    <a:pt x="6299200" y="5237480"/>
                  </a:lnTo>
                  <a:close/>
                </a:path>
              </a:pathLst>
            </a:custGeom>
            <a:blipFill>
              <a:blip r:embed="rId8"/>
              <a:stretch>
                <a:fillRect l="-12339" r="-12339"/>
              </a:stretch>
            </a:blipFill>
          </p:spPr>
        </p:sp>
        <p:sp>
          <p:nvSpPr>
            <p:cNvPr id="18" name="Freeform 18"/>
            <p:cNvSpPr/>
            <p:nvPr/>
          </p:nvSpPr>
          <p:spPr>
            <a:xfrm>
              <a:off x="0" y="0"/>
              <a:ext cx="6299200" cy="5237480"/>
            </a:xfrm>
            <a:custGeom>
              <a:avLst/>
              <a:gdLst/>
              <a:ahLst/>
              <a:cxnLst/>
              <a:rect l="l" t="t" r="r" b="b"/>
              <a:pathLst>
                <a:path w="6299200" h="5237480">
                  <a:moveTo>
                    <a:pt x="6299200" y="5237480"/>
                  </a:moveTo>
                  <a:lnTo>
                    <a:pt x="0" y="5237480"/>
                  </a:lnTo>
                  <a:lnTo>
                    <a:pt x="0" y="0"/>
                  </a:lnTo>
                  <a:lnTo>
                    <a:pt x="6299200" y="0"/>
                  </a:lnTo>
                  <a:lnTo>
                    <a:pt x="6299200" y="5237480"/>
                  </a:lnTo>
                  <a:close/>
                </a:path>
              </a:pathLst>
            </a:custGeom>
            <a:blipFill>
              <a:blip r:embed="rId9"/>
              <a:stretch>
                <a:fillRect l="-12" r="-12"/>
              </a:stretch>
            </a:blipFill>
          </p:spPr>
        </p:sp>
      </p:grpSp>
      <p:grpSp>
        <p:nvGrpSpPr>
          <p:cNvPr id="19" name="Group 19"/>
          <p:cNvGrpSpPr>
            <a:grpSpLocks noChangeAspect="1"/>
          </p:cNvGrpSpPr>
          <p:nvPr/>
        </p:nvGrpSpPr>
        <p:grpSpPr>
          <a:xfrm>
            <a:off x="11607696" y="7065643"/>
            <a:ext cx="4400644" cy="3658923"/>
            <a:chOff x="0" y="0"/>
            <a:chExt cx="6299200" cy="5237480"/>
          </a:xfrm>
        </p:grpSpPr>
        <p:sp>
          <p:nvSpPr>
            <p:cNvPr id="20" name="Freeform 20"/>
            <p:cNvSpPr/>
            <p:nvPr/>
          </p:nvSpPr>
          <p:spPr>
            <a:xfrm>
              <a:off x="0" y="0"/>
              <a:ext cx="6299200" cy="5237480"/>
            </a:xfrm>
            <a:custGeom>
              <a:avLst/>
              <a:gdLst/>
              <a:ahLst/>
              <a:cxnLst/>
              <a:rect l="l" t="t" r="r" b="b"/>
              <a:pathLst>
                <a:path w="6299200" h="5237480">
                  <a:moveTo>
                    <a:pt x="6299200" y="5237480"/>
                  </a:moveTo>
                  <a:lnTo>
                    <a:pt x="0" y="5237480"/>
                  </a:lnTo>
                  <a:lnTo>
                    <a:pt x="0" y="0"/>
                  </a:lnTo>
                  <a:lnTo>
                    <a:pt x="6299200" y="0"/>
                  </a:lnTo>
                  <a:lnTo>
                    <a:pt x="6299200" y="5237480"/>
                  </a:lnTo>
                  <a:close/>
                </a:path>
              </a:pathLst>
            </a:custGeom>
            <a:blipFill>
              <a:blip r:embed="rId10"/>
              <a:stretch>
                <a:fillRect l="-12358" r="-12358"/>
              </a:stretch>
            </a:blipFill>
          </p:spPr>
        </p:sp>
        <p:sp>
          <p:nvSpPr>
            <p:cNvPr id="21" name="Freeform 21"/>
            <p:cNvSpPr/>
            <p:nvPr/>
          </p:nvSpPr>
          <p:spPr>
            <a:xfrm>
              <a:off x="0" y="0"/>
              <a:ext cx="6299200" cy="5237480"/>
            </a:xfrm>
            <a:custGeom>
              <a:avLst/>
              <a:gdLst/>
              <a:ahLst/>
              <a:cxnLst/>
              <a:rect l="l" t="t" r="r" b="b"/>
              <a:pathLst>
                <a:path w="6299200" h="5237480">
                  <a:moveTo>
                    <a:pt x="6299200" y="5237480"/>
                  </a:moveTo>
                  <a:lnTo>
                    <a:pt x="0" y="5237480"/>
                  </a:lnTo>
                  <a:lnTo>
                    <a:pt x="0" y="0"/>
                  </a:lnTo>
                  <a:lnTo>
                    <a:pt x="6299200" y="0"/>
                  </a:lnTo>
                  <a:lnTo>
                    <a:pt x="6299200" y="5237480"/>
                  </a:lnTo>
                  <a:close/>
                </a:path>
              </a:pathLst>
            </a:custGeom>
            <a:blipFill>
              <a:blip r:embed="rId9"/>
              <a:stretch>
                <a:fillRect l="-12" r="-12"/>
              </a:stretch>
            </a:blipFill>
          </p:spPr>
        </p:sp>
      </p:grpSp>
      <p:grpSp>
        <p:nvGrpSpPr>
          <p:cNvPr id="22" name="Group 22"/>
          <p:cNvGrpSpPr>
            <a:grpSpLocks noChangeAspect="1"/>
          </p:cNvGrpSpPr>
          <p:nvPr/>
        </p:nvGrpSpPr>
        <p:grpSpPr>
          <a:xfrm>
            <a:off x="11607696" y="3873912"/>
            <a:ext cx="4400644" cy="2976740"/>
            <a:chOff x="0" y="0"/>
            <a:chExt cx="6935470" cy="4691380"/>
          </a:xfrm>
        </p:grpSpPr>
        <p:sp>
          <p:nvSpPr>
            <p:cNvPr id="23" name="Freeform 23"/>
            <p:cNvSpPr/>
            <p:nvPr/>
          </p:nvSpPr>
          <p:spPr>
            <a:xfrm>
              <a:off x="0" y="45720"/>
              <a:ext cx="6871970" cy="4603750"/>
            </a:xfrm>
            <a:custGeom>
              <a:avLst/>
              <a:gdLst/>
              <a:ahLst/>
              <a:cxnLst/>
              <a:rect l="l" t="t" r="r" b="b"/>
              <a:pathLst>
                <a:path w="6871970" h="4603750">
                  <a:moveTo>
                    <a:pt x="6871970" y="4603750"/>
                  </a:moveTo>
                  <a:lnTo>
                    <a:pt x="0" y="4603750"/>
                  </a:lnTo>
                  <a:lnTo>
                    <a:pt x="0" y="0"/>
                  </a:lnTo>
                  <a:lnTo>
                    <a:pt x="6871970" y="0"/>
                  </a:lnTo>
                  <a:lnTo>
                    <a:pt x="6871970" y="4603750"/>
                  </a:lnTo>
                  <a:close/>
                </a:path>
              </a:pathLst>
            </a:custGeom>
            <a:blipFill>
              <a:blip r:embed="rId11"/>
              <a:stretch>
                <a:fillRect l="-5252" r="-5252"/>
              </a:stretch>
            </a:blipFill>
          </p:spPr>
        </p:sp>
        <p:sp>
          <p:nvSpPr>
            <p:cNvPr id="24" name="Freeform 24"/>
            <p:cNvSpPr/>
            <p:nvPr/>
          </p:nvSpPr>
          <p:spPr>
            <a:xfrm>
              <a:off x="0" y="0"/>
              <a:ext cx="6935470" cy="4691380"/>
            </a:xfrm>
            <a:custGeom>
              <a:avLst/>
              <a:gdLst/>
              <a:ahLst/>
              <a:cxnLst/>
              <a:rect l="l" t="t" r="r" b="b"/>
              <a:pathLst>
                <a:path w="6935470" h="4691380">
                  <a:moveTo>
                    <a:pt x="6935470" y="4691380"/>
                  </a:moveTo>
                  <a:lnTo>
                    <a:pt x="0" y="4691380"/>
                  </a:lnTo>
                  <a:lnTo>
                    <a:pt x="0" y="0"/>
                  </a:lnTo>
                  <a:lnTo>
                    <a:pt x="6935470" y="0"/>
                  </a:lnTo>
                  <a:lnTo>
                    <a:pt x="6935470" y="4691380"/>
                  </a:lnTo>
                  <a:close/>
                </a:path>
              </a:pathLst>
            </a:custGeom>
            <a:blipFill>
              <a:blip r:embed="rId12"/>
              <a:stretch>
                <a:fillRect l="-137" r="-137"/>
              </a:stretch>
            </a:blipFill>
          </p:spPr>
        </p:sp>
      </p:gr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7517287">
            <a:off x="17121972" y="6149736"/>
            <a:ext cx="2201339" cy="2113286"/>
          </a:xfrm>
          <a:prstGeom prst="rect">
            <a:avLst/>
          </a:prstGeom>
        </p:spPr>
      </p:pic>
      <p:pic>
        <p:nvPicPr>
          <p:cNvPr id="26" name="Picture 26"/>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5400000" flipV="1">
            <a:off x="13407841" y="2632467"/>
            <a:ext cx="788258" cy="3737429"/>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2613</TotalTime>
  <Words>321</Words>
  <Application>Microsoft Office PowerPoint</Application>
  <PresentationFormat>Custom</PresentationFormat>
  <Paragraphs>15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Calibri</vt:lpstr>
      <vt:lpstr>Arial</vt:lpstr>
      <vt:lpstr>Give You Glory</vt:lpstr>
      <vt:lpstr>Inter</vt:lpstr>
      <vt:lpstr>Inter 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Lincoln Douglas Debate</dc:title>
  <cp:lastModifiedBy>user</cp:lastModifiedBy>
  <cp:revision>11</cp:revision>
  <dcterms:created xsi:type="dcterms:W3CDTF">2006-08-16T00:00:00Z</dcterms:created>
  <dcterms:modified xsi:type="dcterms:W3CDTF">2022-09-30T04:41:50Z</dcterms:modified>
  <dc:identifier>DAE_JSqEWiY</dc:identifier>
</cp:coreProperties>
</file>