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81" r:id="rId8"/>
    <p:sldId id="283" r:id="rId9"/>
    <p:sldId id="262" r:id="rId10"/>
    <p:sldId id="280" r:id="rId11"/>
    <p:sldId id="263" r:id="rId12"/>
    <p:sldId id="264" r:id="rId13"/>
    <p:sldId id="265" r:id="rId14"/>
    <p:sldId id="279" r:id="rId15"/>
    <p:sldId id="266" r:id="rId16"/>
    <p:sldId id="267" r:id="rId17"/>
    <p:sldId id="282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8288000" cy="10287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f515bf78603cf99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22" autoAdjust="0"/>
  </p:normalViewPr>
  <p:slideViewPr>
    <p:cSldViewPr>
      <p:cViewPr varScale="1">
        <p:scale>
          <a:sx n="54" d="100"/>
          <a:sy n="54" d="100"/>
        </p:scale>
        <p:origin x="78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EA027-E95D-46A5-A062-0ECF1065E432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231473-1211-455F-90D2-6391CED79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39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231473-1211-455F-90D2-6391CED797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56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231473-1211-455F-90D2-6391CED7971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195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231473-1211-455F-90D2-6391CED7971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062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231473-1211-455F-90D2-6391CED7971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53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hdphoto" Target="../media/hdphoto3.wdp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microsoft.com/office/2007/relationships/hdphoto" Target="../media/hdphoto2.wdp"/><Relationship Id="rId5" Type="http://schemas.openxmlformats.org/officeDocument/2006/relationships/image" Target="../media/image12.png"/><Relationship Id="rId15" Type="http://schemas.microsoft.com/office/2007/relationships/hdphoto" Target="../media/hdphoto4.wdp"/><Relationship Id="rId10" Type="http://schemas.openxmlformats.org/officeDocument/2006/relationships/image" Target="../media/image16.png"/><Relationship Id="rId4" Type="http://schemas.openxmlformats.org/officeDocument/2006/relationships/image" Target="../media/image11.svg"/><Relationship Id="rId9" Type="http://schemas.microsoft.com/office/2007/relationships/hdphoto" Target="../media/hdphoto1.wdp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8.sv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6.png"/><Relationship Id="rId4" Type="http://schemas.openxmlformats.org/officeDocument/2006/relationships/image" Target="../media/image1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microsoft.com/office/2007/relationships/hdphoto" Target="../media/hdphoto7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5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5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5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5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14350" y="553605"/>
            <a:ext cx="17259300" cy="917979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28700" y="3477895"/>
            <a:ext cx="16230600" cy="2237740"/>
          </a:xfrm>
          <a:prstGeom prst="rect">
            <a:avLst/>
          </a:prstGeom>
        </p:spPr>
        <p:txBody>
          <a:bodyPr lIns="0" tIns="0" rIns="0" bIns="0" rtlCol="0" anchor="t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marL="0" lvl="0" indent="0" algn="ctr">
              <a:lnSpc>
                <a:spcPts val="8959"/>
              </a:lnSpc>
              <a:spcBef>
                <a:spcPct val="0"/>
              </a:spcBef>
            </a:pPr>
            <a:r>
              <a:rPr lang="en-US" sz="6399" spc="1087" dirty="0">
                <a:solidFill>
                  <a:srgbClr val="FFFFFF"/>
                </a:solidFill>
                <a:latin typeface="HK Modular Bold"/>
              </a:rPr>
              <a:t>GRAVITY IS A FORCE EXERTED BY MASSES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781079" y="6743700"/>
            <a:ext cx="10725842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7200" spc="359" dirty="0">
                <a:solidFill>
                  <a:srgbClr val="00FFFF"/>
                </a:solidFill>
                <a:latin typeface="Computer Says No Bold"/>
              </a:rPr>
              <a:t>P77-83C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78867"/>
          <a:stretch>
            <a:fillRect/>
          </a:stretch>
        </p:blipFill>
        <p:spPr>
          <a:xfrm rot="-5400000">
            <a:off x="-2601902" y="4659302"/>
            <a:ext cx="8177065" cy="91586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78867"/>
          <a:stretch>
            <a:fillRect/>
          </a:stretch>
        </p:blipFill>
        <p:spPr>
          <a:xfrm rot="5400000">
            <a:off x="12712837" y="4659302"/>
            <a:ext cx="8177065" cy="91586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332693" y="2487027"/>
            <a:ext cx="9584514" cy="1029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59"/>
              </a:lnSpc>
              <a:spcBef>
                <a:spcPct val="0"/>
              </a:spcBef>
            </a:pPr>
            <a:r>
              <a:rPr lang="en-US" sz="6399" spc="1087" dirty="0">
                <a:solidFill>
                  <a:srgbClr val="FFFFFF"/>
                </a:solidFill>
                <a:latin typeface="HK Modular Bold"/>
              </a:rPr>
              <a:t>OBJECTIVES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52799" y="3887692"/>
            <a:ext cx="10564407" cy="517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518921" lvl="1" indent="-914400" algn="ctr">
              <a:buAutoNum type="arabicPeriod"/>
            </a:pPr>
            <a:r>
              <a:rPr lang="en-US" sz="5600" spc="280" dirty="0">
                <a:solidFill>
                  <a:srgbClr val="00FFFF"/>
                </a:solidFill>
                <a:latin typeface="Computer Says No Bold"/>
              </a:rPr>
              <a:t>To describe how mass and distance affect gravity</a:t>
            </a:r>
          </a:p>
          <a:p>
            <a:pPr marL="1518921" lvl="1" indent="-914400" algn="ctr">
              <a:buAutoNum type="arabicPeriod"/>
            </a:pPr>
            <a:endParaRPr lang="en-US" sz="5600" spc="280" dirty="0">
              <a:solidFill>
                <a:srgbClr val="00FFFF"/>
              </a:solidFill>
              <a:latin typeface="Computer Says No Bold"/>
            </a:endParaRPr>
          </a:p>
          <a:p>
            <a:pPr algn="ctr"/>
            <a:r>
              <a:rPr lang="en-US" sz="5600" spc="280" dirty="0">
                <a:solidFill>
                  <a:srgbClr val="00FFFF"/>
                </a:solidFill>
                <a:latin typeface="Computer Says No Bold"/>
              </a:rPr>
              <a:t>2. To explain what keeps objects in orbit</a:t>
            </a:r>
          </a:p>
          <a:p>
            <a:pPr marL="0" lvl="0" indent="0" algn="ctr">
              <a:spcBef>
                <a:spcPct val="0"/>
              </a:spcBef>
            </a:pPr>
            <a:endParaRPr lang="en-US" sz="5600" spc="280" dirty="0">
              <a:solidFill>
                <a:srgbClr val="00FFFF"/>
              </a:solidFill>
              <a:latin typeface="Computer Says No Bold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78867"/>
          <a:stretch>
            <a:fillRect/>
          </a:stretch>
        </p:blipFill>
        <p:spPr>
          <a:xfrm rot="-5400000">
            <a:off x="-2601902" y="4659302"/>
            <a:ext cx="8177065" cy="91586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78867"/>
          <a:stretch>
            <a:fillRect/>
          </a:stretch>
        </p:blipFill>
        <p:spPr>
          <a:xfrm rot="5400000">
            <a:off x="12712837" y="4659302"/>
            <a:ext cx="8177065" cy="91586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351743" y="3162191"/>
            <a:ext cx="9584514" cy="1029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59"/>
              </a:lnSpc>
              <a:spcBef>
                <a:spcPct val="0"/>
              </a:spcBef>
            </a:pPr>
            <a:r>
              <a:rPr lang="en-US" sz="6399" spc="1087" dirty="0">
                <a:solidFill>
                  <a:srgbClr val="FFFFFF"/>
                </a:solidFill>
                <a:latin typeface="HK Modular Bold"/>
              </a:rPr>
              <a:t>WARM-UP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62400" y="5143500"/>
            <a:ext cx="10886947" cy="2207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7172" spc="358" dirty="0">
                <a:solidFill>
                  <a:srgbClr val="00FFFF"/>
                </a:solidFill>
                <a:latin typeface="Computer Says No Bold"/>
              </a:rPr>
              <a:t>Why do you think astronauts in space float?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-38100"/>
            <a:ext cx="18288000" cy="10287000"/>
          </a:xfrm>
          <a:prstGeom prst="rect">
            <a:avLst/>
          </a:prstGeom>
        </p:spPr>
      </p:pic>
      <p:pic>
        <p:nvPicPr>
          <p:cNvPr id="1026" name="Picture 2" descr="Student Project: Imagine You're an Astronaut | NASA/JPL Edu">
            <a:extLst>
              <a:ext uri="{FF2B5EF4-FFF2-40B4-BE49-F238E27FC236}">
                <a16:creationId xmlns:a16="http://schemas.microsoft.com/office/drawing/2014/main" id="{7E89C112-03C6-4518-9E36-4BD1914F4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2" r="24605"/>
          <a:stretch/>
        </p:blipFill>
        <p:spPr bwMode="auto">
          <a:xfrm>
            <a:off x="1371600" y="1191524"/>
            <a:ext cx="5490927" cy="806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7899"/>
          <a:stretch>
            <a:fillRect/>
          </a:stretch>
        </p:blipFill>
        <p:spPr>
          <a:xfrm rot="-5400000">
            <a:off x="1606195" y="3815388"/>
            <a:ext cx="5039323" cy="6194313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621407" y="1162950"/>
            <a:ext cx="10637893" cy="0"/>
          </a:xfrm>
          <a:prstGeom prst="line">
            <a:avLst/>
          </a:prstGeom>
          <a:ln w="28575" cap="flat">
            <a:solidFill>
              <a:srgbClr val="00FFFF"/>
            </a:solidFill>
            <a:prstDash val="solid"/>
            <a:headEnd type="none" w="sm" len="sm"/>
            <a:tailEnd type="oval" w="lg" len="lg"/>
          </a:ln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7899"/>
          <a:stretch>
            <a:fillRect/>
          </a:stretch>
        </p:blipFill>
        <p:spPr>
          <a:xfrm rot="5400000">
            <a:off x="1606195" y="311745"/>
            <a:ext cx="5039323" cy="6194313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8172450" y="1713423"/>
            <a:ext cx="9086850" cy="767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719"/>
              </a:lnSpc>
              <a:spcBef>
                <a:spcPct val="0"/>
              </a:spcBef>
            </a:pPr>
            <a:r>
              <a:rPr lang="en-US" sz="4800" spc="720" dirty="0">
                <a:solidFill>
                  <a:srgbClr val="FFFFFF"/>
                </a:solidFill>
                <a:latin typeface="HK Modular Bold"/>
              </a:rPr>
              <a:t>VOCABULARY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86943" y="2612923"/>
            <a:ext cx="1007245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3200" u="sng" spc="442" dirty="0">
                <a:solidFill>
                  <a:srgbClr val="FFFFFF"/>
                </a:solidFill>
                <a:latin typeface="HK Modular Bold Italics"/>
              </a:rPr>
              <a:t>GRAVITY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15517" y="3100628"/>
            <a:ext cx="8832767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/>
            <a:r>
              <a:rPr lang="en-US" sz="4000" spc="160" dirty="0">
                <a:solidFill>
                  <a:srgbClr val="FF0000"/>
                </a:solidFill>
                <a:highlight>
                  <a:srgbClr val="FFFF00"/>
                </a:highlight>
                <a:latin typeface="Computer Says No Bold"/>
              </a:rPr>
              <a:t>the force that objects exert on each other because of their masses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15518" y="4545789"/>
            <a:ext cx="1007245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3200" u="sng" spc="442" dirty="0">
                <a:solidFill>
                  <a:srgbClr val="FFFFFF"/>
                </a:solidFill>
                <a:latin typeface="HK Modular Bold Italics"/>
              </a:rPr>
              <a:t>WEIGHT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15517" y="5140833"/>
            <a:ext cx="926024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4000" spc="160" dirty="0">
                <a:solidFill>
                  <a:srgbClr val="FFFFFF"/>
                </a:solidFill>
                <a:latin typeface="Computer Says No Bold"/>
              </a:rPr>
              <a:t>the force of gravity on an object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621407" y="9095475"/>
            <a:ext cx="10637893" cy="0"/>
          </a:xfrm>
          <a:prstGeom prst="line">
            <a:avLst/>
          </a:prstGeom>
          <a:ln w="28575" cap="flat">
            <a:solidFill>
              <a:srgbClr val="00FFFF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14" name="TextBox 14"/>
          <p:cNvSpPr txBox="1"/>
          <p:nvPr/>
        </p:nvSpPr>
        <p:spPr>
          <a:xfrm>
            <a:off x="8251713" y="6256479"/>
            <a:ext cx="1007245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3200" u="sng" spc="442" dirty="0">
                <a:solidFill>
                  <a:srgbClr val="FFFFFF"/>
                </a:solidFill>
                <a:latin typeface="HK Modular Bold Italics"/>
              </a:rPr>
              <a:t>ORBIT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51712" y="6780988"/>
            <a:ext cx="926024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4000" spc="160" dirty="0">
                <a:solidFill>
                  <a:srgbClr val="FFFFFF"/>
                </a:solidFill>
                <a:latin typeface="Computer Says No Bold"/>
              </a:rPr>
              <a:t>the elliptical (circular) path one body follows around another body due to the influence of gravity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2481" y="228600"/>
            <a:ext cx="17972947" cy="98298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1120110" y="2735421"/>
            <a:ext cx="5657850" cy="5657850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FFFF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650713" y="8467665"/>
            <a:ext cx="5981726" cy="134267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050756" y="8527327"/>
            <a:ext cx="5981726" cy="1162892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132523" y="1953564"/>
            <a:ext cx="11735877" cy="806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719"/>
              </a:lnSpc>
              <a:spcBef>
                <a:spcPct val="0"/>
              </a:spcBef>
            </a:pPr>
            <a:r>
              <a:rPr lang="en-US" sz="4800" spc="720" dirty="0">
                <a:solidFill>
                  <a:srgbClr val="FFFFFF"/>
                </a:solidFill>
                <a:latin typeface="HK Modular Bold"/>
              </a:rPr>
              <a:t>MASSES ATTRACT EACH OTHER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49022" y="2942539"/>
            <a:ext cx="8151140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spc="168" dirty="0">
                <a:solidFill>
                  <a:srgbClr val="FFFFFF"/>
                </a:solidFill>
                <a:latin typeface="Computer Says No Bold"/>
              </a:rPr>
              <a:t>•Gravity acts between any two masses anywhere in the universe</a:t>
            </a:r>
          </a:p>
          <a:p>
            <a:r>
              <a:rPr lang="en-US" sz="4000" spc="168" dirty="0">
                <a:solidFill>
                  <a:srgbClr val="FFFFFF"/>
                </a:solidFill>
                <a:latin typeface="Computer Says No Bold"/>
              </a:rPr>
              <a:t>• </a:t>
            </a:r>
            <a:r>
              <a:rPr lang="en-US" sz="4000" spc="168" dirty="0">
                <a:solidFill>
                  <a:srgbClr val="FF0000"/>
                </a:solidFill>
                <a:highlight>
                  <a:srgbClr val="FFFF00"/>
                </a:highlight>
                <a:latin typeface="Computer Says No Bold"/>
              </a:rPr>
              <a:t>The strength of gravitational force depends on </a:t>
            </a:r>
            <a:r>
              <a:rPr lang="en-US" sz="4000" u="sng" spc="168" dirty="0">
                <a:solidFill>
                  <a:srgbClr val="FF0000"/>
                </a:solidFill>
                <a:highlight>
                  <a:srgbClr val="FFFF00"/>
                </a:highlight>
                <a:latin typeface="Computer Says No Bold"/>
              </a:rPr>
              <a:t>mass and distance</a:t>
            </a:r>
            <a:endParaRPr lang="en-US" sz="4000" spc="168" dirty="0">
              <a:solidFill>
                <a:srgbClr val="FFFFFF"/>
              </a:solidFill>
              <a:latin typeface="Computer Says No Bold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spc="168" dirty="0">
                <a:solidFill>
                  <a:srgbClr val="FFFFFF"/>
                </a:solidFill>
                <a:latin typeface="Computer Says No Bold"/>
              </a:rPr>
              <a:t>Greater mass = greater gravitational force</a:t>
            </a:r>
          </a:p>
          <a:p>
            <a:pPr marL="0" lvl="0" indent="0">
              <a:spcBef>
                <a:spcPct val="0"/>
              </a:spcBef>
            </a:pPr>
            <a:r>
              <a:rPr lang="en-US" sz="4000" spc="168" dirty="0">
                <a:solidFill>
                  <a:srgbClr val="FFFFFF"/>
                </a:solidFill>
                <a:latin typeface="Computer Says No Bold"/>
              </a:rPr>
              <a:t>• Greater distance = smaller gravitational force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658245E-6CE8-4F90-8666-4DE3ED4A1446}"/>
              </a:ext>
            </a:extLst>
          </p:cNvPr>
          <p:cNvGrpSpPr/>
          <p:nvPr/>
        </p:nvGrpSpPr>
        <p:grpSpPr>
          <a:xfrm>
            <a:off x="9706170" y="1517252"/>
            <a:ext cx="8346730" cy="7468307"/>
            <a:chOff x="9706170" y="1517252"/>
            <a:chExt cx="8346730" cy="7468307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76A7B3DF-6DF6-46E8-8811-F1788E05C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1800214" y="3352740"/>
              <a:ext cx="4355263" cy="4353448"/>
            </a:xfrm>
            <a:prstGeom prst="rect">
              <a:avLst/>
            </a:prstGeom>
          </p:spPr>
        </p:pic>
        <p:pic>
          <p:nvPicPr>
            <p:cNvPr id="14" name="Picture 2" descr="Standing Girl Royalty Free High Quality Png - Professional Black Woman Png,  Transparent Png - kindpng">
              <a:extLst>
                <a:ext uri="{FF2B5EF4-FFF2-40B4-BE49-F238E27FC236}">
                  <a16:creationId xmlns:a16="http://schemas.microsoft.com/office/drawing/2014/main" id="{E3B6D02D-720E-4EF3-92B2-163D5E3F38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823" b="89942" l="10000" r="92442">
                          <a14:foregroundMark x1="65116" y1="11068" x2="54186" y2="5871"/>
                          <a14:foregroundMark x1="54186" y1="5871" x2="45814" y2="10154"/>
                          <a14:foregroundMark x1="87442" y1="29403" x2="87093" y2="34216"/>
                          <a14:foregroundMark x1="60116" y1="88547" x2="54767" y2="89509"/>
                          <a14:foregroundMark x1="18023" y1="89702" x2="16744" y2="89846"/>
                          <a14:foregroundMark x1="54767" y1="18672" x2="41163" y2="23292"/>
                          <a14:foregroundMark x1="41163" y1="23292" x2="36395" y2="29259"/>
                          <a14:foregroundMark x1="36395" y1="29259" x2="57674" y2="31088"/>
                          <a14:foregroundMark x1="57674" y1="31088" x2="64651" y2="24495"/>
                          <a14:foregroundMark x1="64651" y1="24495" x2="52558" y2="19779"/>
                          <a14:foregroundMark x1="52558" y1="19779" x2="51628" y2="19586"/>
                          <a14:foregroundMark x1="51628" y1="22570" x2="47674" y2="29403"/>
                          <a14:foregroundMark x1="87442" y1="29596" x2="88372" y2="34986"/>
                          <a14:foregroundMark x1="89302" y1="34071" x2="88372" y2="27767"/>
                          <a14:foregroundMark x1="88372" y1="27767" x2="88372" y2="27767"/>
                          <a14:foregroundMark x1="89767" y1="30366" x2="92442" y2="333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61125" y="1517252"/>
              <a:ext cx="893340" cy="2158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1K+ Boy Standing Pictures | Download Free Images on Unsplash">
              <a:extLst>
                <a:ext uri="{FF2B5EF4-FFF2-40B4-BE49-F238E27FC236}">
                  <a16:creationId xmlns:a16="http://schemas.microsoft.com/office/drawing/2014/main" id="{A0F2DEFB-ECA9-4F9D-A403-AD2594CA8D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>
                          <a14:foregroundMark x1="52802" y1="13386" x2="47493" y2="114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0115674" y="4298528"/>
              <a:ext cx="1642864" cy="2461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Boy wheelchair Cut Out Stock Images &amp; Pictures - Alamy">
              <a:extLst>
                <a:ext uri="{FF2B5EF4-FFF2-40B4-BE49-F238E27FC236}">
                  <a16:creationId xmlns:a16="http://schemas.microsoft.com/office/drawing/2014/main" id="{E93FA27F-C40E-49B7-A3B6-E04D246DE2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646526">
              <a:off x="15734528" y="3990901"/>
              <a:ext cx="1953577" cy="2683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dog - Domestication, origin of breeds &amp; general characteristics | Britannica">
              <a:extLst>
                <a:ext uri="{FF2B5EF4-FFF2-40B4-BE49-F238E27FC236}">
                  <a16:creationId xmlns:a16="http://schemas.microsoft.com/office/drawing/2014/main" id="{0CEC57DE-82FD-47A8-9915-90DA10ED45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672" b="96657" l="2005" r="96344">
                          <a14:foregroundMark x1="12500" y1="18693" x2="5896" y2="22796"/>
                          <a14:foregroundMark x1="5896" y1="22796" x2="11675" y2="25988"/>
                          <a14:foregroundMark x1="11675" y1="25988" x2="11792" y2="25988"/>
                          <a14:foregroundMark x1="19104" y1="9878" x2="19104" y2="4863"/>
                          <a14:foregroundMark x1="6132" y1="32523" x2="9198" y2="32523"/>
                          <a14:foregroundMark x1="2594" y1="25836" x2="5896" y2="25836"/>
                          <a14:foregroundMark x1="29717" y1="93009" x2="33373" y2="88146"/>
                          <a14:foregroundMark x1="22877" y1="93769" x2="27005" y2="93921"/>
                          <a14:foregroundMark x1="23467" y1="96657" x2="28774" y2="96505"/>
                          <a14:foregroundMark x1="85377" y1="85410" x2="84906" y2="75836"/>
                          <a14:foregroundMark x1="97288" y1="92249" x2="96580" y2="84347"/>
                          <a14:foregroundMark x1="96580" y1="84347" x2="87264" y2="75076"/>
                          <a14:foregroundMark x1="2005" y1="24772" x2="8137" y2="25532"/>
                          <a14:foregroundMark x1="8137" y1="25532" x2="8608" y2="25836"/>
                          <a14:foregroundMark x1="18986" y1="1672" x2="17217" y2="744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3297794" y="7198789"/>
              <a:ext cx="2302707" cy="17867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3C02643-5088-44AD-BC16-E8A399A72999}"/>
              </a:ext>
            </a:extLst>
          </p:cNvPr>
          <p:cNvCxnSpPr/>
          <p:nvPr/>
        </p:nvCxnSpPr>
        <p:spPr>
          <a:xfrm>
            <a:off x="14020800" y="3848100"/>
            <a:ext cx="0" cy="9906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FF26408-1E57-49DD-AF5B-82EDC6C5BDDA}"/>
              </a:ext>
            </a:extLst>
          </p:cNvPr>
          <p:cNvCxnSpPr>
            <a:cxnSpLocks/>
          </p:cNvCxnSpPr>
          <p:nvPr/>
        </p:nvCxnSpPr>
        <p:spPr>
          <a:xfrm flipH="1" flipV="1">
            <a:off x="14317458" y="5441215"/>
            <a:ext cx="1278539" cy="59453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63FDF12-1C58-4055-98B5-F2898C693F09}"/>
              </a:ext>
            </a:extLst>
          </p:cNvPr>
          <p:cNvCxnSpPr>
            <a:cxnSpLocks/>
          </p:cNvCxnSpPr>
          <p:nvPr/>
        </p:nvCxnSpPr>
        <p:spPr>
          <a:xfrm flipV="1">
            <a:off x="12354577" y="5472052"/>
            <a:ext cx="1295400" cy="48095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8599" y="114300"/>
            <a:ext cx="17999273" cy="98679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704739" y="1403253"/>
            <a:ext cx="10515600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6291"/>
              </a:lnSpc>
              <a:spcBef>
                <a:spcPct val="0"/>
              </a:spcBef>
            </a:pPr>
            <a:r>
              <a:rPr lang="en-US" sz="5400" spc="674" dirty="0">
                <a:solidFill>
                  <a:srgbClr val="FFFFFF"/>
                </a:solidFill>
                <a:latin typeface="HK Modular Bold"/>
              </a:rPr>
              <a:t>MASSES ATTRACT EACH OTHER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90128" y="3114330"/>
            <a:ext cx="7430211" cy="5416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3200" spc="154" dirty="0">
                <a:solidFill>
                  <a:srgbClr val="FFFFFF"/>
                </a:solidFill>
                <a:latin typeface="Computer Says No Bold"/>
              </a:rPr>
              <a:t>• </a:t>
            </a:r>
            <a:r>
              <a:rPr lang="en-US" sz="3200" u="sng" spc="154" dirty="0">
                <a:solidFill>
                  <a:srgbClr val="FFFFFF"/>
                </a:solidFill>
                <a:uFill>
                  <a:solidFill>
                    <a:schemeClr val="accent6">
                      <a:lumMod val="75000"/>
                    </a:schemeClr>
                  </a:solidFill>
                </a:uFill>
                <a:latin typeface="Computer Says No Bold"/>
              </a:rPr>
              <a:t>Acceleration due to Earth’s gravity is g</a:t>
            </a:r>
          </a:p>
          <a:p>
            <a:pPr algn="r"/>
            <a:r>
              <a:rPr lang="en-US" sz="3200" u="sng" spc="154" dirty="0">
                <a:solidFill>
                  <a:srgbClr val="FFFFFF"/>
                </a:solidFill>
                <a:uFill>
                  <a:solidFill>
                    <a:schemeClr val="accent6">
                      <a:lumMod val="75000"/>
                    </a:schemeClr>
                  </a:solidFill>
                </a:uFill>
                <a:latin typeface="Computer Says No Bold"/>
              </a:rPr>
              <a:t>	g = 9.8 m/s²</a:t>
            </a:r>
          </a:p>
          <a:p>
            <a:pPr algn="r"/>
            <a:r>
              <a:rPr lang="en-US" sz="3200" spc="154" dirty="0">
                <a:solidFill>
                  <a:srgbClr val="FFFFFF"/>
                </a:solidFill>
                <a:latin typeface="Computer Says No Bold"/>
              </a:rPr>
              <a:t>• F = mg is used to calculate the force due to gravity on a mass close to Earth’s surface</a:t>
            </a:r>
          </a:p>
          <a:p>
            <a:pPr algn="r"/>
            <a:r>
              <a:rPr lang="en-US" sz="3200" spc="154" dirty="0">
                <a:solidFill>
                  <a:srgbClr val="FFFFFF"/>
                </a:solidFill>
                <a:latin typeface="Computer Says No Bold"/>
              </a:rPr>
              <a:t>•</a:t>
            </a:r>
            <a:r>
              <a:rPr lang="en-US" sz="3200" spc="154" dirty="0">
                <a:solidFill>
                  <a:srgbClr val="FF0000"/>
                </a:solidFill>
                <a:highlight>
                  <a:srgbClr val="00FF00"/>
                </a:highlight>
                <a:latin typeface="Computer Says No Bold"/>
              </a:rPr>
              <a:t>All falling objects have the same rate of acceleration in a vacuum</a:t>
            </a:r>
          </a:p>
          <a:p>
            <a:pPr algn="r"/>
            <a:r>
              <a:rPr lang="en-US" sz="3200" spc="154" dirty="0">
                <a:solidFill>
                  <a:srgbClr val="FF0000"/>
                </a:solidFill>
                <a:highlight>
                  <a:srgbClr val="00FFFF"/>
                </a:highlight>
                <a:latin typeface="Computer Says No Bold"/>
              </a:rPr>
              <a:t>*A vacuum </a:t>
            </a:r>
            <a:r>
              <a:rPr lang="en-US" sz="3200" u="sng" spc="154" dirty="0">
                <a:solidFill>
                  <a:srgbClr val="FF0000"/>
                </a:solidFill>
                <a:highlight>
                  <a:srgbClr val="00FFFF"/>
                </a:highlight>
                <a:latin typeface="Computer Says No Bold"/>
              </a:rPr>
              <a:t>is a place or space with no matter or air</a:t>
            </a:r>
            <a:endParaRPr lang="en-US" sz="3200" spc="154" dirty="0">
              <a:solidFill>
                <a:srgbClr val="FFFFFF"/>
              </a:solidFill>
              <a:highlight>
                <a:srgbClr val="00FFFF"/>
              </a:highlight>
              <a:latin typeface="Computer Says No Bold"/>
            </a:endParaRPr>
          </a:p>
          <a:p>
            <a:pPr marL="0" lvl="0" indent="0" algn="r">
              <a:spcBef>
                <a:spcPct val="0"/>
              </a:spcBef>
            </a:pPr>
            <a:r>
              <a:rPr lang="en-US" sz="3200" spc="154" dirty="0">
                <a:solidFill>
                  <a:srgbClr val="FFFFFF"/>
                </a:solidFill>
                <a:latin typeface="Computer Says No Bold"/>
              </a:rPr>
              <a:t>• Horizontal velocity does not affect acceleration due to gravity</a:t>
            </a:r>
          </a:p>
        </p:txBody>
      </p:sp>
      <p:pic>
        <p:nvPicPr>
          <p:cNvPr id="1026" name="Picture 2" descr="Is space a perfect vacuum? | BBC Science Focus Magazine">
            <a:extLst>
              <a:ext uri="{FF2B5EF4-FFF2-40B4-BE49-F238E27FC236}">
                <a16:creationId xmlns:a16="http://schemas.microsoft.com/office/drawing/2014/main" id="{288B644E-54BD-41DB-848F-935A3B56CB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7" t="-1570" r="10897" b="1570"/>
          <a:stretch/>
        </p:blipFill>
        <p:spPr bwMode="auto">
          <a:xfrm>
            <a:off x="6043" y="304800"/>
            <a:ext cx="9784085" cy="91980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ownload Astronaut Transparent Background HQ PNG Image | FreePNGImg">
            <a:extLst>
              <a:ext uri="{FF2B5EF4-FFF2-40B4-BE49-F238E27FC236}">
                <a16:creationId xmlns:a16="http://schemas.microsoft.com/office/drawing/2014/main" id="{53717C7D-2AED-4BE1-81B4-AA8013DE2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357" y="1375541"/>
            <a:ext cx="3041271" cy="347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pongeBob SquarePants PNG Images Transparent Background | PNG Play">
            <a:extLst>
              <a:ext uri="{FF2B5EF4-FFF2-40B4-BE49-F238E27FC236}">
                <a16:creationId xmlns:a16="http://schemas.microsoft.com/office/drawing/2014/main" id="{09D256AA-9291-45D6-995C-1A70D3288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535" y="4732286"/>
            <a:ext cx="2957512" cy="2000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acuum cleaner PNG">
            <a:extLst>
              <a:ext uri="{FF2B5EF4-FFF2-40B4-BE49-F238E27FC236}">
                <a16:creationId xmlns:a16="http://schemas.microsoft.com/office/drawing/2014/main" id="{6FEDF935-8F21-4EF7-ADD0-95E748F99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4797">
            <a:off x="5303571" y="-658806"/>
            <a:ext cx="3328635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19 -3.45679E-6 C 0.11788 -3.45679E-6 0.20286 0.10047 0.20286 0.22439 C 0.20286 0.34831 0.11788 0.44923 0.01319 0.44923 C -0.09158 0.44923 -0.17613 0.34831 -0.17613 0.22439 C -0.17613 0.10047 -0.09158 -3.45679E-6 0.01319 -3.45679E-6 Z " pathEditMode="relative" rAng="0" ptsTypes="AAAAA">
                                      <p:cBhvr>
                                        <p:cTn id="6" dur="1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24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41 -3.08642E-6 C -0.0309 -3.08642E-6 -0.00373 0.07037 -0.00373 0.1571 C -0.00373 0.24383 -0.0309 0.31435 -0.06441 0.31435 C -0.09792 0.31435 -0.125 0.24383 -0.125 0.1571 C -0.125 0.07037 -0.09792 -3.08642E-6 -0.06441 -3.08642E-6 Z " pathEditMode="relative" rAng="0" ptsTypes="AAAAA">
                                      <p:cBhvr>
                                        <p:cTn id="8" dur="10000" spd="-100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71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8 3.95062E-6 C 0.03533 3.95062E-6 0.09714 0.05277 0.09714 0.11805 C 0.09714 0.18318 0.03533 0.23626 -0.0408 0.23626 C -0.11684 0.23626 -0.1783 0.18318 -0.1783 0.11805 C -0.1783 0.05277 -0.11684 3.95062E-6 -0.0408 3.95062E-6 Z " pathEditMode="relative" rAng="0" ptsTypes="AAAAA">
                                      <p:cBhvr>
                                        <p:cTn id="10" dur="10000" spd="-100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3664" t="6364" r="3760" b="41562"/>
          <a:stretch>
            <a:fillRect/>
          </a:stretch>
        </p:blipFill>
        <p:spPr>
          <a:xfrm>
            <a:off x="0" y="-3810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81860" y="495300"/>
            <a:ext cx="17659826" cy="88572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C66B86-1458-4D9A-8526-A88922813D60}"/>
              </a:ext>
            </a:extLst>
          </p:cNvPr>
          <p:cNvSpPr/>
          <p:nvPr/>
        </p:nvSpPr>
        <p:spPr>
          <a:xfrm>
            <a:off x="2438401" y="3009900"/>
            <a:ext cx="6477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spc="154" dirty="0">
                <a:solidFill>
                  <a:srgbClr val="FFFFFF"/>
                </a:solidFill>
                <a:latin typeface="Computer Says No Bold"/>
              </a:rPr>
              <a:t>Horizontal velocity does not affect acceleration due to gravity</a:t>
            </a:r>
          </a:p>
          <a:p>
            <a:r>
              <a:rPr lang="en-US" sz="4000" spc="154" dirty="0">
                <a:solidFill>
                  <a:srgbClr val="FFFFFF"/>
                </a:solidFill>
                <a:highlight>
                  <a:srgbClr val="FF00FF"/>
                </a:highlight>
                <a:latin typeface="Computer Says No Bold"/>
              </a:rPr>
              <a:t>Because of gravity, objects will fall at the same rate, regardless of their initial direction.</a:t>
            </a:r>
            <a:endParaRPr lang="en-US" sz="4000" dirty="0">
              <a:highlight>
                <a:srgbClr val="FF00FF"/>
              </a:highlight>
            </a:endParaRPr>
          </a:p>
        </p:txBody>
      </p:sp>
      <p:pic>
        <p:nvPicPr>
          <p:cNvPr id="7" name="Picture 2" descr="File:Baseball.svg - Wikimedia Commons">
            <a:extLst>
              <a:ext uri="{FF2B5EF4-FFF2-40B4-BE49-F238E27FC236}">
                <a16:creationId xmlns:a16="http://schemas.microsoft.com/office/drawing/2014/main" id="{BD953C4C-0214-4FD2-9EBC-9E00BA16E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ACEE2A4-37A6-4A90-901E-5204C2F690FA}"/>
              </a:ext>
            </a:extLst>
          </p:cNvPr>
          <p:cNvCxnSpPr/>
          <p:nvPr/>
        </p:nvCxnSpPr>
        <p:spPr>
          <a:xfrm>
            <a:off x="9144000" y="2476500"/>
            <a:ext cx="8534400" cy="0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B81359-DD20-472E-9CEC-28606DDC83E9}"/>
              </a:ext>
            </a:extLst>
          </p:cNvPr>
          <p:cNvCxnSpPr/>
          <p:nvPr/>
        </p:nvCxnSpPr>
        <p:spPr>
          <a:xfrm>
            <a:off x="9296400" y="3695700"/>
            <a:ext cx="8534400" cy="0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7346679-0477-4C5E-A4DC-54A97CB4AB32}"/>
              </a:ext>
            </a:extLst>
          </p:cNvPr>
          <p:cNvCxnSpPr/>
          <p:nvPr/>
        </p:nvCxnSpPr>
        <p:spPr>
          <a:xfrm>
            <a:off x="9296400" y="8115300"/>
            <a:ext cx="8534400" cy="0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1414738-3808-44BA-A570-E489ED6AE8AA}"/>
              </a:ext>
            </a:extLst>
          </p:cNvPr>
          <p:cNvSpPr txBox="1"/>
          <p:nvPr/>
        </p:nvSpPr>
        <p:spPr>
          <a:xfrm>
            <a:off x="9448800" y="19431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33CC"/>
                </a:solidFill>
              </a:rPr>
              <a:t>0 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E2650C-38DE-4D94-8CD7-061CD300B9ED}"/>
              </a:ext>
            </a:extLst>
          </p:cNvPr>
          <p:cNvSpPr txBox="1"/>
          <p:nvPr/>
        </p:nvSpPr>
        <p:spPr>
          <a:xfrm>
            <a:off x="9448800" y="3137475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33CC"/>
                </a:solidFill>
              </a:rPr>
              <a:t>1 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1DE344-A6CD-4280-9213-11586CB5BEFA}"/>
              </a:ext>
            </a:extLst>
          </p:cNvPr>
          <p:cNvSpPr txBox="1"/>
          <p:nvPr/>
        </p:nvSpPr>
        <p:spPr>
          <a:xfrm>
            <a:off x="9448800" y="7545039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33CC"/>
                </a:solidFill>
              </a:rPr>
              <a:t>4 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21068F4-F50B-4AF0-84DF-60EFD1894D07}"/>
              </a:ext>
            </a:extLst>
          </p:cNvPr>
          <p:cNvCxnSpPr/>
          <p:nvPr/>
        </p:nvCxnSpPr>
        <p:spPr>
          <a:xfrm>
            <a:off x="11353800" y="723900"/>
            <a:ext cx="0" cy="121920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60C440F-B534-4E13-ADD9-E4806821F9AD}"/>
              </a:ext>
            </a:extLst>
          </p:cNvPr>
          <p:cNvCxnSpPr>
            <a:cxnSpLocks/>
          </p:cNvCxnSpPr>
          <p:nvPr/>
        </p:nvCxnSpPr>
        <p:spPr>
          <a:xfrm flipH="1">
            <a:off x="16154400" y="1016287"/>
            <a:ext cx="1687286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File:Baseball.svg - Wikimedia Commons">
            <a:extLst>
              <a:ext uri="{FF2B5EF4-FFF2-40B4-BE49-F238E27FC236}">
                <a16:creationId xmlns:a16="http://schemas.microsoft.com/office/drawing/2014/main" id="{AFDE3155-04F4-46AD-8EB5-4A9CEC5DB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8378">
            <a:off x="18059399" y="-119155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087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741 L -0.00746 0.78889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" y="3907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08 0.01806 L -0.18316 0.12747 C -0.22352 0.14768 -0.27482 0.20031 -0.32274 0.26944 C -0.37656 0.34707 -0.41415 0.42222 -0.43411 0.48858 L -0.5335 0.79768 " pathEditMode="relative" rAng="19260000" ptsTypes="AAAAA">
                                      <p:cBhvr>
                                        <p:cTn id="8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74" y="3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86229" y="714854"/>
            <a:ext cx="17115540" cy="885729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372600" y="4756888"/>
            <a:ext cx="3284387" cy="3283018"/>
          </a:xfrm>
          <a:prstGeom prst="rect">
            <a:avLst/>
          </a:prstGeom>
        </p:spPr>
      </p:pic>
      <p:pic>
        <p:nvPicPr>
          <p:cNvPr id="1026" name="Picture 2" descr="Moon facts: Fun information about the Earth's moon | Space">
            <a:extLst>
              <a:ext uri="{FF2B5EF4-FFF2-40B4-BE49-F238E27FC236}">
                <a16:creationId xmlns:a16="http://schemas.microsoft.com/office/drawing/2014/main" id="{31725865-C80A-4EE2-9D5A-DCE2EFE75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1" b="94599" l="5093" r="94167">
                        <a14:foregroundMark x1="67778" y1="10000" x2="45278" y2="8117"/>
                        <a14:foregroundMark x1="45278" y1="8117" x2="27377" y2="13457"/>
                        <a14:foregroundMark x1="27377" y1="13457" x2="18179" y2="21204"/>
                        <a14:foregroundMark x1="18179" y1="21204" x2="9877" y2="42654"/>
                        <a14:foregroundMark x1="9877" y1="42654" x2="10247" y2="54198"/>
                        <a14:foregroundMark x1="10247" y1="54198" x2="18117" y2="72346"/>
                        <a14:foregroundMark x1="18117" y1="72346" x2="19167" y2="73488"/>
                        <a14:foregroundMark x1="28889" y1="85000" x2="31605" y2="89198"/>
                        <a14:foregroundMark x1="31605" y1="89198" x2="36512" y2="91451"/>
                        <a14:foregroundMark x1="36512" y1="91451" x2="58210" y2="92654"/>
                        <a14:foregroundMark x1="58210" y1="92654" x2="63148" y2="91852"/>
                        <a14:foregroundMark x1="63148" y1="91852" x2="69167" y2="88210"/>
                        <a14:foregroundMark x1="90278" y1="32932" x2="92963" y2="42685"/>
                        <a14:foregroundMark x1="92963" y1="42685" x2="91512" y2="54167"/>
                        <a14:foregroundMark x1="91512" y1="54167" x2="90154" y2="59167"/>
                        <a14:foregroundMark x1="63765" y1="9043" x2="59136" y2="6759"/>
                        <a14:foregroundMark x1="59136" y1="6759" x2="42840" y2="6543"/>
                        <a14:foregroundMark x1="42840" y1="6543" x2="33333" y2="10278"/>
                        <a14:foregroundMark x1="8333" y1="38210" x2="5062" y2="48210"/>
                        <a14:foregroundMark x1="5062" y1="48210" x2="5154" y2="57932"/>
                        <a14:foregroundMark x1="5154" y1="57932" x2="10432" y2="69599"/>
                        <a14:foregroundMark x1="40154" y1="92654" x2="44414" y2="94599"/>
                        <a14:foregroundMark x1="44414" y1="94599" x2="50710" y2="94599"/>
                        <a14:foregroundMark x1="91667" y1="40556" x2="94352" y2="50741"/>
                        <a14:foregroundMark x1="94352" y1="50741" x2="94167" y2="55432"/>
                        <a14:foregroundMark x1="94167" y1="55432" x2="93056" y2="582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16595"/>
            <a:ext cx="14859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13E29B-D06C-445D-9F90-F35E447FEDA3}"/>
              </a:ext>
            </a:extLst>
          </p:cNvPr>
          <p:cNvSpPr txBox="1"/>
          <p:nvPr/>
        </p:nvSpPr>
        <p:spPr>
          <a:xfrm>
            <a:off x="3927219" y="2247094"/>
            <a:ext cx="104335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</a:rPr>
              <a:t>Because the moon is smaller than the Earth, there is </a:t>
            </a:r>
            <a:r>
              <a:rPr lang="en-US" sz="4400" u="sng" dirty="0">
                <a:solidFill>
                  <a:srgbClr val="FFFF00"/>
                </a:solidFill>
              </a:rPr>
              <a:t>less gravity. </a:t>
            </a:r>
            <a:r>
              <a:rPr lang="en-US" sz="4400" dirty="0">
                <a:solidFill>
                  <a:srgbClr val="FFFF00"/>
                </a:solidFill>
              </a:rPr>
              <a:t>That means that there is less weight on the moon </a:t>
            </a:r>
          </a:p>
        </p:txBody>
      </p:sp>
    </p:spTree>
    <p:extLst>
      <p:ext uri="{BB962C8B-B14F-4D97-AF65-F5344CB8AC3E}">
        <p14:creationId xmlns:p14="http://schemas.microsoft.com/office/powerpoint/2010/main" val="3658777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9352" b="82249"/>
          <a:stretch>
            <a:fillRect/>
          </a:stretch>
        </p:blipFill>
        <p:spPr>
          <a:xfrm rot="-10800000">
            <a:off x="9784074" y="9181306"/>
            <a:ext cx="8503926" cy="110569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9352" b="82249"/>
          <a:stretch>
            <a:fillRect/>
          </a:stretch>
        </p:blipFill>
        <p:spPr>
          <a:xfrm>
            <a:off x="0" y="0"/>
            <a:ext cx="8503926" cy="1105694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8403913" y="0"/>
            <a:ext cx="9884087" cy="241720"/>
            <a:chOff x="0" y="0"/>
            <a:chExt cx="7960771" cy="1946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60771" cy="194684"/>
            </a:xfrm>
            <a:custGeom>
              <a:avLst/>
              <a:gdLst/>
              <a:ahLst/>
              <a:cxnLst/>
              <a:rect l="l" t="t" r="r" b="b"/>
              <a:pathLst>
                <a:path w="7960771" h="194684">
                  <a:moveTo>
                    <a:pt x="0" y="0"/>
                  </a:moveTo>
                  <a:lnTo>
                    <a:pt x="7960771" y="0"/>
                  </a:lnTo>
                  <a:lnTo>
                    <a:pt x="7960771" y="194684"/>
                  </a:lnTo>
                  <a:lnTo>
                    <a:pt x="0" y="194684"/>
                  </a:lnTo>
                  <a:close/>
                </a:path>
              </a:pathLst>
            </a:custGeom>
            <a:solidFill>
              <a:srgbClr val="00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0" y="10045280"/>
            <a:ext cx="9884087" cy="241720"/>
            <a:chOff x="0" y="0"/>
            <a:chExt cx="7960771" cy="19468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960771" cy="194684"/>
            </a:xfrm>
            <a:custGeom>
              <a:avLst/>
              <a:gdLst/>
              <a:ahLst/>
              <a:cxnLst/>
              <a:rect l="l" t="t" r="r" b="b"/>
              <a:pathLst>
                <a:path w="7960771" h="194684">
                  <a:moveTo>
                    <a:pt x="0" y="0"/>
                  </a:moveTo>
                  <a:lnTo>
                    <a:pt x="7960771" y="0"/>
                  </a:lnTo>
                  <a:lnTo>
                    <a:pt x="7960771" y="194684"/>
                  </a:lnTo>
                  <a:lnTo>
                    <a:pt x="0" y="194684"/>
                  </a:lnTo>
                  <a:close/>
                </a:path>
              </a:pathLst>
            </a:custGeom>
            <a:solidFill>
              <a:srgbClr val="00FFF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353690" y="1001889"/>
            <a:ext cx="16304393" cy="819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843"/>
              </a:lnSpc>
              <a:spcBef>
                <a:spcPct val="0"/>
              </a:spcBef>
            </a:pPr>
            <a:r>
              <a:rPr lang="en-US" sz="4888" b="1" spc="733" dirty="0">
                <a:solidFill>
                  <a:srgbClr val="000000"/>
                </a:solidFill>
                <a:latin typeface="HK Modular Bold"/>
              </a:rPr>
              <a:t>MASSES ATTRACT EACH OTHER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8798" y="1932249"/>
            <a:ext cx="10295021" cy="738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85332" lvl="1" indent="-392666">
              <a:buFont typeface="Arial"/>
              <a:buChar char="•"/>
            </a:pPr>
            <a:r>
              <a:rPr lang="en-US" sz="4000" spc="181" dirty="0">
                <a:solidFill>
                  <a:srgbClr val="000000"/>
                </a:solidFill>
                <a:latin typeface="Computer Says No Bold"/>
              </a:rPr>
              <a:t>Weight and mass are related but </a:t>
            </a:r>
            <a:r>
              <a:rPr lang="en-US" sz="4000" u="sng" spc="181" dirty="0">
                <a:solidFill>
                  <a:srgbClr val="7030A0"/>
                </a:solidFill>
                <a:latin typeface="Computer Says No Bold"/>
              </a:rPr>
              <a:t>different</a:t>
            </a:r>
          </a:p>
          <a:p>
            <a:pPr marL="785332" lvl="1" indent="-392666">
              <a:buFont typeface="Arial"/>
              <a:buChar char="•"/>
            </a:pPr>
            <a:r>
              <a:rPr lang="en-US" sz="4000" spc="181" dirty="0">
                <a:solidFill>
                  <a:srgbClr val="000000"/>
                </a:solidFill>
                <a:latin typeface="Computer Says No Bold"/>
              </a:rPr>
              <a:t>Weight = force of gravity on an object</a:t>
            </a:r>
          </a:p>
          <a:p>
            <a:pPr marL="785332" lvl="1" indent="-392666">
              <a:buFont typeface="Arial"/>
              <a:buChar char="•"/>
            </a:pPr>
            <a:r>
              <a:rPr lang="en-US" sz="4000" u="sng" spc="181" dirty="0">
                <a:solidFill>
                  <a:srgbClr val="000000"/>
                </a:solidFill>
                <a:uFill>
                  <a:solidFill>
                    <a:srgbClr val="FF0000"/>
                  </a:solidFill>
                </a:uFill>
                <a:latin typeface="Computer Says No Bold"/>
              </a:rPr>
              <a:t>Mass</a:t>
            </a:r>
            <a:r>
              <a:rPr lang="en-US" sz="4000" spc="181" dirty="0">
                <a:solidFill>
                  <a:srgbClr val="000000"/>
                </a:solidFill>
                <a:latin typeface="Computer Says No Bold"/>
              </a:rPr>
              <a:t> = </a:t>
            </a:r>
            <a:r>
              <a:rPr lang="en-US" sz="4000" u="sng" spc="181" dirty="0">
                <a:solidFill>
                  <a:srgbClr val="000000"/>
                </a:solidFill>
                <a:uFill>
                  <a:solidFill>
                    <a:srgbClr val="FF0000"/>
                  </a:solidFill>
                </a:uFill>
                <a:latin typeface="Computer Says No Bold"/>
              </a:rPr>
              <a:t>how much matter an object contains)</a:t>
            </a:r>
          </a:p>
          <a:p>
            <a:pPr marL="1570664" lvl="2" indent="-523555">
              <a:buFont typeface="Arial"/>
              <a:buChar char="⚬"/>
            </a:pPr>
            <a:r>
              <a:rPr lang="en-US" sz="4000" spc="181" dirty="0">
                <a:solidFill>
                  <a:srgbClr val="000000"/>
                </a:solidFill>
                <a:latin typeface="Computer Says No Bold"/>
              </a:rPr>
              <a:t>E.g. A 50 kg person has that same mass no matter where they are</a:t>
            </a:r>
          </a:p>
          <a:p>
            <a:pPr marL="1570664" lvl="2" indent="-523555">
              <a:buFont typeface="Arial"/>
              <a:buChar char="⚬"/>
            </a:pPr>
            <a:r>
              <a:rPr lang="en-US" sz="4000" spc="181" dirty="0">
                <a:solidFill>
                  <a:srgbClr val="000000"/>
                </a:solidFill>
                <a:highlight>
                  <a:srgbClr val="00FFFF"/>
                </a:highlight>
                <a:latin typeface="Computer Says No Bold"/>
              </a:rPr>
              <a:t>We use a balance to measure the mass of an object</a:t>
            </a:r>
          </a:p>
          <a:p>
            <a:pPr marL="1570664" lvl="2" indent="-523555">
              <a:buFont typeface="Arial"/>
              <a:buChar char="⚬"/>
            </a:pPr>
            <a:r>
              <a:rPr lang="en-US" sz="4000" spc="181" dirty="0">
                <a:solidFill>
                  <a:srgbClr val="000000"/>
                </a:solidFill>
                <a:latin typeface="Computer Says No Bold"/>
              </a:rPr>
              <a:t> However, their weight might change. If they go to the moon, their weight is less than it is on Earth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1B222592-5A7B-43C2-8719-E8140C41CA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97739" y="3272595"/>
            <a:ext cx="3270236" cy="3268873"/>
          </a:xfrm>
          <a:prstGeom prst="rect">
            <a:avLst/>
          </a:prstGeom>
        </p:spPr>
      </p:pic>
      <p:pic>
        <p:nvPicPr>
          <p:cNvPr id="12" name="Picture 2" descr="Moon facts: Fun information about the Earth's moon | Space">
            <a:extLst>
              <a:ext uri="{FF2B5EF4-FFF2-40B4-BE49-F238E27FC236}">
                <a16:creationId xmlns:a16="http://schemas.microsoft.com/office/drawing/2014/main" id="{6D34DADD-BBE9-4670-9FBA-9C2C5348D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451" b="94599" l="5093" r="94167">
                        <a14:foregroundMark x1="67778" y1="10000" x2="45278" y2="8117"/>
                        <a14:foregroundMark x1="45278" y1="8117" x2="27377" y2="13457"/>
                        <a14:foregroundMark x1="27377" y1="13457" x2="18179" y2="21204"/>
                        <a14:foregroundMark x1="18179" y1="21204" x2="9877" y2="42654"/>
                        <a14:foregroundMark x1="9877" y1="42654" x2="10247" y2="54198"/>
                        <a14:foregroundMark x1="10247" y1="54198" x2="18117" y2="72346"/>
                        <a14:foregroundMark x1="18117" y1="72346" x2="19167" y2="73488"/>
                        <a14:foregroundMark x1="28889" y1="85000" x2="31605" y2="89198"/>
                        <a14:foregroundMark x1="31605" y1="89198" x2="36512" y2="91451"/>
                        <a14:foregroundMark x1="36512" y1="91451" x2="58210" y2="92654"/>
                        <a14:foregroundMark x1="58210" y1="92654" x2="63148" y2="91852"/>
                        <a14:foregroundMark x1="63148" y1="91852" x2="69167" y2="88210"/>
                        <a14:foregroundMark x1="90278" y1="32932" x2="92963" y2="42685"/>
                        <a14:foregroundMark x1="92963" y1="42685" x2="91512" y2="54167"/>
                        <a14:foregroundMark x1="91512" y1="54167" x2="90154" y2="59167"/>
                        <a14:foregroundMark x1="63765" y1="9043" x2="59136" y2="6759"/>
                        <a14:foregroundMark x1="59136" y1="6759" x2="42840" y2="6543"/>
                        <a14:foregroundMark x1="42840" y1="6543" x2="33333" y2="10278"/>
                        <a14:foregroundMark x1="8333" y1="38210" x2="5062" y2="48210"/>
                        <a14:foregroundMark x1="5062" y1="48210" x2="5154" y2="57932"/>
                        <a14:foregroundMark x1="5154" y1="57932" x2="10432" y2="69599"/>
                        <a14:foregroundMark x1="40154" y1="92654" x2="44414" y2="94599"/>
                        <a14:foregroundMark x1="44414" y1="94599" x2="50710" y2="94599"/>
                        <a14:foregroundMark x1="91667" y1="40556" x2="94352" y2="50741"/>
                        <a14:foregroundMark x1="94352" y1="50741" x2="94167" y2="55432"/>
                        <a14:foregroundMark x1="94167" y1="55432" x2="93056" y2="582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8388" y="4470971"/>
            <a:ext cx="14859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7851BC1-C776-49E5-8379-C3C7A68B512C}"/>
              </a:ext>
            </a:extLst>
          </p:cNvPr>
          <p:cNvSpPr txBox="1"/>
          <p:nvPr/>
        </p:nvSpPr>
        <p:spPr>
          <a:xfrm>
            <a:off x="16394197" y="3676810"/>
            <a:ext cx="1934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 the Moon</a:t>
            </a:r>
          </a:p>
          <a:p>
            <a:r>
              <a:rPr lang="en-US" dirty="0"/>
              <a:t>Mass = 50 kg</a:t>
            </a:r>
          </a:p>
          <a:p>
            <a:r>
              <a:rPr lang="en-US" dirty="0"/>
              <a:t>Weight = 82 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604805-97AB-4016-BDEA-75662FD64823}"/>
              </a:ext>
            </a:extLst>
          </p:cNvPr>
          <p:cNvSpPr txBox="1"/>
          <p:nvPr/>
        </p:nvSpPr>
        <p:spPr>
          <a:xfrm>
            <a:off x="12996002" y="2276249"/>
            <a:ext cx="1934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 Earth</a:t>
            </a:r>
          </a:p>
          <a:p>
            <a:r>
              <a:rPr lang="en-US" dirty="0"/>
              <a:t>Mass = 50 kg</a:t>
            </a:r>
          </a:p>
          <a:p>
            <a:r>
              <a:rPr lang="en-US" dirty="0"/>
              <a:t>Weight = 490 N</a:t>
            </a:r>
          </a:p>
        </p:txBody>
      </p:sp>
      <p:pic>
        <p:nvPicPr>
          <p:cNvPr id="1026" name="Picture 2" descr="Standing Girl Royalty Free High Quality Png - Professional Black Woman Png,  Transparent Png - kindpng">
            <a:extLst>
              <a:ext uri="{FF2B5EF4-FFF2-40B4-BE49-F238E27FC236}">
                <a16:creationId xmlns:a16="http://schemas.microsoft.com/office/drawing/2014/main" id="{9FA51C09-CF92-4883-AD00-D373F924E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23" b="89942" l="10000" r="92442">
                        <a14:foregroundMark x1="65116" y1="11068" x2="54186" y2="5871"/>
                        <a14:foregroundMark x1="54186" y1="5871" x2="45814" y2="10154"/>
                        <a14:foregroundMark x1="87442" y1="29403" x2="87093" y2="34216"/>
                        <a14:foregroundMark x1="60116" y1="88547" x2="54767" y2="89509"/>
                        <a14:foregroundMark x1="18023" y1="89702" x2="16744" y2="89846"/>
                        <a14:foregroundMark x1="54767" y1="18672" x2="41163" y2="23292"/>
                        <a14:foregroundMark x1="41163" y1="23292" x2="36395" y2="29259"/>
                        <a14:foregroundMark x1="36395" y1="29259" x2="57674" y2="31088"/>
                        <a14:foregroundMark x1="57674" y1="31088" x2="64651" y2="24495"/>
                        <a14:foregroundMark x1="64651" y1="24495" x2="52558" y2="19779"/>
                        <a14:foregroundMark x1="52558" y1="19779" x2="51628" y2="19586"/>
                        <a14:foregroundMark x1="51628" y1="22570" x2="47674" y2="29403"/>
                        <a14:foregroundMark x1="87442" y1="29596" x2="88372" y2="34986"/>
                        <a14:foregroundMark x1="89302" y1="34071" x2="88372" y2="27767"/>
                        <a14:foregroundMark x1="88372" y1="27767" x2="88372" y2="27767"/>
                        <a14:foregroundMark x1="89767" y1="30366" x2="92442" y2="333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7116" y="2091773"/>
            <a:ext cx="636193" cy="153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Standing Girl Royalty Free High Quality Png - Professional Black Woman Png,  Transparent Png - kindpng">
            <a:extLst>
              <a:ext uri="{FF2B5EF4-FFF2-40B4-BE49-F238E27FC236}">
                <a16:creationId xmlns:a16="http://schemas.microsoft.com/office/drawing/2014/main" id="{EA4CF6DB-AAFF-4481-93BA-ECF53A3BF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23" b="89942" l="10000" r="92442">
                        <a14:foregroundMark x1="65116" y1="11068" x2="54186" y2="5871"/>
                        <a14:foregroundMark x1="54186" y1="5871" x2="45814" y2="10154"/>
                        <a14:foregroundMark x1="87442" y1="29403" x2="87093" y2="34216"/>
                        <a14:foregroundMark x1="60116" y1="88547" x2="54767" y2="89509"/>
                        <a14:foregroundMark x1="18023" y1="89702" x2="16744" y2="89846"/>
                        <a14:foregroundMark x1="54767" y1="18672" x2="41163" y2="23292"/>
                        <a14:foregroundMark x1="41163" y1="23292" x2="36395" y2="29259"/>
                        <a14:foregroundMark x1="36395" y1="29259" x2="57674" y2="31088"/>
                        <a14:foregroundMark x1="57674" y1="31088" x2="64651" y2="24495"/>
                        <a14:foregroundMark x1="64651" y1="24495" x2="52558" y2="19779"/>
                        <a14:foregroundMark x1="52558" y1="19779" x2="51628" y2="19586"/>
                        <a14:foregroundMark x1="51628" y1="22570" x2="47674" y2="29403"/>
                        <a14:foregroundMark x1="87442" y1="29596" x2="88372" y2="34986"/>
                        <a14:foregroundMark x1="89302" y1="34071" x2="88372" y2="27767"/>
                        <a14:foregroundMark x1="88372" y1="27767" x2="88372" y2="27767"/>
                        <a14:foregroundMark x1="89767" y1="30366" x2="92442" y2="333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808" y="3369919"/>
            <a:ext cx="636193" cy="153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hysics - Tipping the Balance">
            <a:extLst>
              <a:ext uri="{FF2B5EF4-FFF2-40B4-BE49-F238E27FC236}">
                <a16:creationId xmlns:a16="http://schemas.microsoft.com/office/drawing/2014/main" id="{008176B9-F784-42DA-99F4-574547F4D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3136" y="6654617"/>
            <a:ext cx="5068158" cy="253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F2AF53B-52AD-4003-A56B-E286C354C95E}"/>
              </a:ext>
            </a:extLst>
          </p:cNvPr>
          <p:cNvCxnSpPr>
            <a:cxnSpLocks/>
          </p:cNvCxnSpPr>
          <p:nvPr/>
        </p:nvCxnSpPr>
        <p:spPr>
          <a:xfrm>
            <a:off x="9677400" y="6654617"/>
            <a:ext cx="3668556" cy="1994083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86230" y="714854"/>
            <a:ext cx="17115540" cy="885729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781586" y="3162300"/>
            <a:ext cx="4852859" cy="4850837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646609" y="1945942"/>
            <a:ext cx="10964991" cy="758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6291"/>
              </a:lnSpc>
              <a:spcBef>
                <a:spcPct val="0"/>
              </a:spcBef>
            </a:pPr>
            <a:r>
              <a:rPr lang="en-US" sz="4493" spc="674" dirty="0">
                <a:solidFill>
                  <a:srgbClr val="FFFFFF"/>
                </a:solidFill>
                <a:latin typeface="HK Modular Bold"/>
              </a:rPr>
              <a:t>GRAVITY KEEPS OBJECTS IN ORBIT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957219" y="3484713"/>
            <a:ext cx="6781800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spc="154" dirty="0">
                <a:solidFill>
                  <a:srgbClr val="FFFFFF"/>
                </a:solidFill>
                <a:latin typeface="Computer Says No Bold"/>
              </a:rPr>
              <a:t>•Newton hypothesized </a:t>
            </a:r>
            <a:r>
              <a:rPr lang="en-US" sz="3600" u="sng" spc="154" dirty="0">
                <a:solidFill>
                  <a:srgbClr val="FFFFFF"/>
                </a:solidFill>
                <a:uFill>
                  <a:solidFill>
                    <a:schemeClr val="accent3"/>
                  </a:solidFill>
                </a:uFill>
                <a:latin typeface="Computer Says No Bold"/>
              </a:rPr>
              <a:t>that the force that pulls objects to the ground also pulls the Moon in its orbit around Earth</a:t>
            </a:r>
          </a:p>
          <a:p>
            <a:endParaRPr lang="en-US" sz="3600" spc="154" dirty="0">
              <a:solidFill>
                <a:srgbClr val="FFFFFF"/>
              </a:solidFill>
              <a:latin typeface="Computer Says No Bold"/>
            </a:endParaRPr>
          </a:p>
          <a:p>
            <a:r>
              <a:rPr lang="en-US" sz="3600" spc="154" dirty="0">
                <a:solidFill>
                  <a:srgbClr val="FFFFFF"/>
                </a:solidFill>
                <a:latin typeface="Computer Says No Bold"/>
              </a:rPr>
              <a:t>•</a:t>
            </a:r>
            <a:r>
              <a:rPr lang="en-US" sz="3600" spc="154" dirty="0">
                <a:solidFill>
                  <a:srgbClr val="FFFFFF"/>
                </a:solidFill>
                <a:highlight>
                  <a:srgbClr val="FF00FF"/>
                </a:highlight>
                <a:latin typeface="Computer Says No Bold"/>
              </a:rPr>
              <a:t>Centripetal force </a:t>
            </a:r>
            <a:r>
              <a:rPr lang="en-US" sz="3600" spc="154" dirty="0">
                <a:solidFill>
                  <a:srgbClr val="FFFFFF"/>
                </a:solidFill>
                <a:latin typeface="Computer Says No Bold"/>
              </a:rPr>
              <a:t>keeps one object in orbit around another</a:t>
            </a:r>
          </a:p>
        </p:txBody>
      </p:sp>
      <p:pic>
        <p:nvPicPr>
          <p:cNvPr id="7" name="Picture 2" descr="Moon facts: Fun information about the Earth's moon | Space">
            <a:extLst>
              <a:ext uri="{FF2B5EF4-FFF2-40B4-BE49-F238E27FC236}">
                <a16:creationId xmlns:a16="http://schemas.microsoft.com/office/drawing/2014/main" id="{7FAAD744-7AFF-4143-A499-A1B85FC80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1" b="94599" l="5093" r="94167">
                        <a14:foregroundMark x1="67778" y1="10000" x2="45278" y2="8117"/>
                        <a14:foregroundMark x1="45278" y1="8117" x2="27377" y2="13457"/>
                        <a14:foregroundMark x1="27377" y1="13457" x2="18179" y2="21204"/>
                        <a14:foregroundMark x1="18179" y1="21204" x2="9877" y2="42654"/>
                        <a14:foregroundMark x1="9877" y1="42654" x2="10247" y2="54198"/>
                        <a14:foregroundMark x1="10247" y1="54198" x2="18117" y2="72346"/>
                        <a14:foregroundMark x1="18117" y1="72346" x2="19167" y2="73488"/>
                        <a14:foregroundMark x1="28889" y1="85000" x2="31605" y2="89198"/>
                        <a14:foregroundMark x1="31605" y1="89198" x2="36512" y2="91451"/>
                        <a14:foregroundMark x1="36512" y1="91451" x2="58210" y2="92654"/>
                        <a14:foregroundMark x1="58210" y1="92654" x2="63148" y2="91852"/>
                        <a14:foregroundMark x1="63148" y1="91852" x2="69167" y2="88210"/>
                        <a14:foregroundMark x1="90278" y1="32932" x2="92963" y2="42685"/>
                        <a14:foregroundMark x1="92963" y1="42685" x2="91512" y2="54167"/>
                        <a14:foregroundMark x1="91512" y1="54167" x2="90154" y2="59167"/>
                        <a14:foregroundMark x1="63765" y1="9043" x2="59136" y2="6759"/>
                        <a14:foregroundMark x1="59136" y1="6759" x2="42840" y2="6543"/>
                        <a14:foregroundMark x1="42840" y1="6543" x2="33333" y2="10278"/>
                        <a14:foregroundMark x1="8333" y1="38210" x2="5062" y2="48210"/>
                        <a14:foregroundMark x1="5062" y1="48210" x2="5154" y2="57932"/>
                        <a14:foregroundMark x1="5154" y1="57932" x2="10432" y2="69599"/>
                        <a14:foregroundMark x1="40154" y1="92654" x2="44414" y2="94599"/>
                        <a14:foregroundMark x1="44414" y1="94599" x2="50710" y2="94599"/>
                        <a14:foregroundMark x1="91667" y1="40556" x2="94352" y2="50741"/>
                        <a14:foregroundMark x1="94352" y1="50741" x2="94167" y2="55432"/>
                        <a14:foregroundMark x1="94167" y1="55432" x2="93056" y2="582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862" y="2010494"/>
            <a:ext cx="1434988" cy="143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104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172 -0.07592 C 0.28273 -0.07592 0.38117 0.08303 0.38117 0.27948 C 0.38117 0.47516 0.28273 0.63488 0.16172 0.63488 C 0.04063 0.63488 -0.05755 0.47516 -0.05755 0.27948 C -0.05755 0.08303 0.04063 -0.07592 0.16172 -0.07592 Z " pathEditMode="relative" rAng="0" ptsTypes="AAAAA">
                                      <p:cBhvr>
                                        <p:cTn id="10" dur="3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" y="355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73861" y="571500"/>
            <a:ext cx="17115540" cy="8857292"/>
          </a:xfrm>
          <a:prstGeom prst="rect">
            <a:avLst/>
          </a:prstGeom>
        </p:spPr>
      </p:pic>
      <p:pic>
        <p:nvPicPr>
          <p:cNvPr id="5" name="Picture 2" descr="Sun | National Geographic Society">
            <a:extLst>
              <a:ext uri="{FF2B5EF4-FFF2-40B4-BE49-F238E27FC236}">
                <a16:creationId xmlns:a16="http://schemas.microsoft.com/office/drawing/2014/main" id="{86AF9FC3-CA4D-4347-AD7A-E5051948F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83" b="93621" l="9832" r="89651">
                        <a14:foregroundMark x1="64295" y1="12241" x2="58732" y2="7931"/>
                        <a14:foregroundMark x1="58732" y1="7931" x2="44502" y2="9483"/>
                        <a14:foregroundMark x1="44502" y1="9483" x2="37128" y2="12931"/>
                        <a14:foregroundMark x1="37128" y1="12931" x2="36352" y2="23276"/>
                        <a14:foregroundMark x1="36352" y1="23276" x2="36611" y2="24483"/>
                        <a14:foregroundMark x1="63907" y1="86034" x2="56921" y2="91207"/>
                        <a14:foregroundMark x1="56921" y1="91207" x2="49677" y2="92414"/>
                        <a14:foregroundMark x1="49677" y1="92414" x2="43208" y2="90345"/>
                        <a14:foregroundMark x1="43208" y1="90345" x2="40103" y2="83621"/>
                        <a14:foregroundMark x1="52264" y1="91207" x2="46054" y2="94828"/>
                        <a14:foregroundMark x1="46054" y1="94828" x2="53946" y2="93621"/>
                        <a14:foregroundMark x1="53946" y1="93621" x2="56533" y2="8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878" y="2649408"/>
            <a:ext cx="5881969" cy="4413379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8C6EE2FB-1378-4864-86BC-550DF4832423}"/>
              </a:ext>
            </a:extLst>
          </p:cNvPr>
          <p:cNvSpPr/>
          <p:nvPr/>
        </p:nvSpPr>
        <p:spPr>
          <a:xfrm>
            <a:off x="1920822" y="2635121"/>
            <a:ext cx="664004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ko-KR" sz="4000" dirty="0">
                <a:solidFill>
                  <a:schemeClr val="bg1"/>
                </a:solidFill>
                <a:ea typeface="굴림" panose="020B0600000101010101" pitchFamily="50" charset="-127"/>
              </a:rPr>
              <a:t> </a:t>
            </a:r>
            <a:r>
              <a:rPr lang="en-US" altLang="ko-KR" sz="4000" dirty="0">
                <a:solidFill>
                  <a:schemeClr val="bg1"/>
                </a:solidFill>
                <a:highlight>
                  <a:srgbClr val="FF00FF"/>
                </a:highlight>
                <a:ea typeface="굴림" panose="020B0600000101010101" pitchFamily="50" charset="-127"/>
              </a:rPr>
              <a:t>Earth is pulled around the Sun by the gravitational force between Earth and the Sun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ko-KR" sz="4000" dirty="0">
              <a:solidFill>
                <a:schemeClr val="bg1"/>
              </a:solidFill>
              <a:ea typeface="굴림" panose="020B0600000101010101" pitchFamily="50" charset="-127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ko-KR" sz="4000" dirty="0">
                <a:solidFill>
                  <a:schemeClr val="bg1"/>
                </a:solidFill>
                <a:ea typeface="굴림" panose="020B0600000101010101" pitchFamily="50" charset="-127"/>
              </a:rPr>
              <a:t> If an object traveled long and fast enough along Earth’s surface, it would eventually go into orbit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6563446" y="4209002"/>
            <a:ext cx="964572" cy="964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3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87 -0.41528 C -0.09245 -0.41528 0.03464 -0.21713 0.03464 0.02855 C 0.03464 0.27346 -0.09245 0.47361 -0.2487 0.47361 C -0.40521 0.47361 -0.53203 0.27346 -0.53203 0.02855 C -0.53203 -0.21713 -0.40521 -0.41528 -0.2487 -0.41528 Z " pathEditMode="relative" rAng="0" ptsTypes="AAAAA">
                                      <p:cBhvr>
                                        <p:cTn id="8" dur="3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44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0" fill="hold">
                                          <p:stCondLst>
                                            <p:cond delay="6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0" fill="hold">
                                          <p:stCondLst>
                                            <p:cond delay="8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81000" y="0"/>
            <a:ext cx="17602200" cy="10287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586230" y="2314575"/>
            <a:ext cx="5657850" cy="5657850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FFFF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791959" y="2520315"/>
            <a:ext cx="5246391" cy="5246370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5983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4267200" y="1328342"/>
            <a:ext cx="10881237" cy="758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6291"/>
              </a:lnSpc>
              <a:spcBef>
                <a:spcPct val="0"/>
              </a:spcBef>
            </a:pPr>
            <a:r>
              <a:rPr lang="en-US" sz="4493" spc="674" dirty="0">
                <a:solidFill>
                  <a:srgbClr val="FFFFFF"/>
                </a:solidFill>
                <a:latin typeface="HK Modular Bold"/>
              </a:rPr>
              <a:t>GRAVITY KEEPS OBJECTS IN ORBIT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38350" y="2293784"/>
            <a:ext cx="10881237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spc="154" dirty="0">
                <a:solidFill>
                  <a:srgbClr val="FFFFFF"/>
                </a:solidFill>
                <a:latin typeface="Computer Says No Bold"/>
              </a:rPr>
              <a:t>The every 8000 meters, the earth curves about 5 meters downward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3600" spc="154" dirty="0">
                <a:solidFill>
                  <a:srgbClr val="FFFFFF"/>
                </a:solidFill>
                <a:highlight>
                  <a:srgbClr val="FF00FF"/>
                </a:highlight>
                <a:latin typeface="Computer Says No Bold"/>
              </a:rPr>
              <a:t>The minimum speed needed to send an object into orbit is approximately 8000 meters per second</a:t>
            </a:r>
            <a:endParaRPr lang="en-US" sz="3600" spc="154" dirty="0">
              <a:solidFill>
                <a:srgbClr val="FFFFFF"/>
              </a:solidFill>
              <a:latin typeface="Computer Says No Bold"/>
            </a:endParaRP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3600" spc="154" dirty="0">
                <a:solidFill>
                  <a:srgbClr val="FFFFFF"/>
                </a:solidFill>
                <a:highlight>
                  <a:srgbClr val="FF00FF"/>
                </a:highlight>
                <a:latin typeface="Computer Says No Bold"/>
              </a:rPr>
              <a:t>any object in space is falling back to earth</a:t>
            </a:r>
            <a:r>
              <a:rPr lang="en-US" sz="3600" spc="154" dirty="0">
                <a:solidFill>
                  <a:srgbClr val="FFFFFF"/>
                </a:solidFill>
                <a:latin typeface="Computer Says No Bold"/>
              </a:rPr>
              <a:t>. The only way to keep them in space is if it moves really fast along the earth’s curve.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3600" spc="154" dirty="0">
                <a:solidFill>
                  <a:srgbClr val="FFFFFF"/>
                </a:solidFill>
                <a:highlight>
                  <a:srgbClr val="FF00FF"/>
                </a:highlight>
                <a:latin typeface="Computer Says No Bold"/>
              </a:rPr>
              <a:t>If it’s too slow, it will fall back to earth.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spc="154" dirty="0">
                <a:solidFill>
                  <a:srgbClr val="FFFFFF"/>
                </a:solidFill>
                <a:latin typeface="Computer Says No Bold"/>
              </a:rPr>
              <a:t> Escape velocity –. It the speed in which an object reaches that releases it from the gravitational pull of another object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0" fill="hold">
                                          <p:stCondLst>
                                            <p:cond delay="6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0" fill="hold">
                                          <p:stCondLst>
                                            <p:cond delay="8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04800" y="62945"/>
            <a:ext cx="17678400" cy="101727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1184967" y="2520315"/>
            <a:ext cx="5979472" cy="5657850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FFFF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551507" y="2726055"/>
            <a:ext cx="5246391" cy="5246370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4999" r="-24999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389782" y="1405770"/>
            <a:ext cx="11792818" cy="758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291"/>
              </a:lnSpc>
              <a:spcBef>
                <a:spcPct val="0"/>
              </a:spcBef>
            </a:pPr>
            <a:r>
              <a:rPr lang="en-US" sz="4493" spc="674" dirty="0">
                <a:solidFill>
                  <a:srgbClr val="FFFFFF"/>
                </a:solidFill>
                <a:latin typeface="HK Modular Bold"/>
              </a:rPr>
              <a:t>GRAVITY KEEPS OBJECTS IN ORBIT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89656" y="2767149"/>
            <a:ext cx="9608651" cy="5699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57"/>
              </a:lnSpc>
            </a:pPr>
            <a:r>
              <a:rPr lang="en-US" sz="3657" spc="182" dirty="0">
                <a:solidFill>
                  <a:srgbClr val="FFFFFF"/>
                </a:solidFill>
                <a:latin typeface="Computer Says No Bold"/>
              </a:rPr>
              <a:t>•</a:t>
            </a:r>
            <a:r>
              <a:rPr lang="en-US" sz="3657" spc="182" dirty="0">
                <a:solidFill>
                  <a:srgbClr val="FFFFFF"/>
                </a:solidFill>
                <a:highlight>
                  <a:srgbClr val="FF00FF"/>
                </a:highlight>
                <a:latin typeface="Computer Says No Bold"/>
              </a:rPr>
              <a:t>A spacecraft in orbit is in free fall</a:t>
            </a:r>
          </a:p>
          <a:p>
            <a:pPr marL="1028700" lvl="1" indent="-571500">
              <a:lnSpc>
                <a:spcPts val="3657"/>
              </a:lnSpc>
              <a:buFont typeface="Arial" panose="020B0604020202020204" pitchFamily="34" charset="0"/>
              <a:buChar char="•"/>
            </a:pPr>
            <a:r>
              <a:rPr lang="en-US" sz="3657" u="sng" spc="182" dirty="0">
                <a:solidFill>
                  <a:srgbClr val="FFFFFF"/>
                </a:solidFill>
                <a:uFill>
                  <a:solidFill>
                    <a:schemeClr val="accent1"/>
                  </a:solidFill>
                </a:uFill>
                <a:latin typeface="Computer Says No Bold"/>
              </a:rPr>
              <a:t>Free falling is when an object fall under gravity only</a:t>
            </a:r>
          </a:p>
          <a:p>
            <a:pPr>
              <a:lnSpc>
                <a:spcPts val="3657"/>
              </a:lnSpc>
            </a:pPr>
            <a:endParaRPr lang="en-US" sz="3657" spc="182" dirty="0">
              <a:solidFill>
                <a:srgbClr val="FFFFFF"/>
              </a:solidFill>
              <a:latin typeface="Computer Says No Bold"/>
            </a:endParaRPr>
          </a:p>
          <a:p>
            <a:pPr>
              <a:lnSpc>
                <a:spcPts val="3657"/>
              </a:lnSpc>
            </a:pPr>
            <a:r>
              <a:rPr lang="en-US" sz="3657" spc="182" dirty="0">
                <a:solidFill>
                  <a:srgbClr val="FFFFFF"/>
                </a:solidFill>
                <a:highlight>
                  <a:srgbClr val="FF00FF"/>
                </a:highlight>
                <a:latin typeface="Computer Says No Bold"/>
              </a:rPr>
              <a:t>• Astronauts in space, the spacecraft and their bodies are falling around Earth at the same rate. Because of that, they are always floating around</a:t>
            </a:r>
          </a:p>
          <a:p>
            <a:pPr>
              <a:lnSpc>
                <a:spcPts val="3657"/>
              </a:lnSpc>
            </a:pPr>
            <a:endParaRPr lang="en-US" sz="3657" spc="182" dirty="0">
              <a:solidFill>
                <a:srgbClr val="FFFFFF"/>
              </a:solidFill>
              <a:latin typeface="Computer Says No Bold"/>
            </a:endParaRPr>
          </a:p>
          <a:p>
            <a:pPr marL="0" lvl="0" indent="0">
              <a:lnSpc>
                <a:spcPts val="3657"/>
              </a:lnSpc>
              <a:spcBef>
                <a:spcPct val="0"/>
              </a:spcBef>
            </a:pPr>
            <a:r>
              <a:rPr lang="en-US" sz="3657" spc="182" dirty="0">
                <a:solidFill>
                  <a:srgbClr val="FFFFFF"/>
                </a:solidFill>
                <a:latin typeface="Computer Says No Bold"/>
              </a:rPr>
              <a:t>• The weight of the astronauts does not press against the floor, so they appear weightless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0" fill="hold">
                                          <p:stCondLst>
                                            <p:cond delay="6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0" fill="hold">
                                          <p:stCondLst>
                                            <p:cond delay="8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78867"/>
          <a:stretch>
            <a:fillRect/>
          </a:stretch>
        </p:blipFill>
        <p:spPr>
          <a:xfrm rot="-5400000">
            <a:off x="-2601902" y="4659302"/>
            <a:ext cx="8177065" cy="91586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78867"/>
          <a:stretch>
            <a:fillRect/>
          </a:stretch>
        </p:blipFill>
        <p:spPr>
          <a:xfrm rot="5400000">
            <a:off x="12712837" y="4659302"/>
            <a:ext cx="8177065" cy="91586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861796" y="4281725"/>
            <a:ext cx="10564407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21" lvl="1" algn="ctr"/>
            <a:r>
              <a:rPr lang="en-US" sz="8800" spc="280" dirty="0">
                <a:solidFill>
                  <a:srgbClr val="00FFFF"/>
                </a:solidFill>
                <a:latin typeface="Computer Says No Bold"/>
              </a:rPr>
              <a:t>QUIZ TIME</a:t>
            </a:r>
          </a:p>
          <a:p>
            <a:pPr marL="0" lvl="0" indent="0" algn="ctr">
              <a:spcBef>
                <a:spcPct val="0"/>
              </a:spcBef>
            </a:pPr>
            <a:endParaRPr lang="en-US" sz="8800" spc="280" dirty="0">
              <a:solidFill>
                <a:srgbClr val="00FFFF"/>
              </a:solidFill>
              <a:latin typeface="Computer Says No Bold"/>
            </a:endParaRPr>
          </a:p>
        </p:txBody>
      </p:sp>
    </p:spTree>
    <p:extLst>
      <p:ext uri="{BB962C8B-B14F-4D97-AF65-F5344CB8AC3E}">
        <p14:creationId xmlns:p14="http://schemas.microsoft.com/office/powerpoint/2010/main" val="2884167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62646" y="-976004"/>
            <a:ext cx="11362708" cy="568135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910963" y="5345191"/>
            <a:ext cx="12466074" cy="2516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800" spc="720" dirty="0">
                <a:solidFill>
                  <a:srgbClr val="FFFFFF"/>
                </a:solidFill>
                <a:latin typeface="HK Modular Bold"/>
              </a:rPr>
              <a:t>WHY IS GRAVITY CONSIDERED A UNIVERSAL FORCE?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72540" y="1183953"/>
            <a:ext cx="10142921" cy="1456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00"/>
              </a:lnSpc>
              <a:spcBef>
                <a:spcPct val="0"/>
              </a:spcBef>
            </a:pPr>
            <a:r>
              <a:rPr lang="en-US" sz="5600" spc="280" dirty="0">
                <a:solidFill>
                  <a:srgbClr val="000000"/>
                </a:solidFill>
                <a:latin typeface="Computer Says No Bold"/>
              </a:rPr>
              <a:t>Answer: Gravity is present everywhere in the universe. (p77C)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-5400000">
            <a:off x="-2601902" y="4659302"/>
            <a:ext cx="8177065" cy="9158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5400000">
            <a:off x="12712837" y="4659302"/>
            <a:ext cx="8177065" cy="915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62646" y="-976004"/>
            <a:ext cx="11362708" cy="568135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910963" y="5345191"/>
            <a:ext cx="12466074" cy="336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spc="720">
                <a:solidFill>
                  <a:srgbClr val="FFFFFF"/>
                </a:solidFill>
                <a:latin typeface="HK Modular Bold"/>
              </a:rPr>
              <a:t>HOW DO MASS AND DISTANCE AFFECT THE FORCE OF GRAVITY?</a:t>
            </a:r>
          </a:p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endParaRPr lang="en-US" sz="4800" spc="720">
              <a:solidFill>
                <a:srgbClr val="FFFFFF"/>
              </a:solidFill>
              <a:latin typeface="HK Modula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11755" y="571500"/>
            <a:ext cx="8864490" cy="28826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600"/>
              </a:lnSpc>
              <a:spcBef>
                <a:spcPct val="0"/>
              </a:spcBef>
            </a:pPr>
            <a:r>
              <a:rPr lang="en-US" sz="5600" spc="280" dirty="0">
                <a:solidFill>
                  <a:srgbClr val="000000"/>
                </a:solidFill>
                <a:latin typeface="Computer Says No Bold"/>
              </a:rPr>
              <a:t>Answer: As mass increases, gravity increases. As distance increases, gravity decreases. (p78C)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-5400000">
            <a:off x="-2601902" y="4659302"/>
            <a:ext cx="8177065" cy="9158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5400000">
            <a:off x="12712837" y="4659302"/>
            <a:ext cx="8177065" cy="915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62646" y="-976004"/>
            <a:ext cx="11362708" cy="568135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910963" y="5345191"/>
            <a:ext cx="12466074" cy="3384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spc="720" dirty="0">
                <a:solidFill>
                  <a:srgbClr val="FFFFFF"/>
                </a:solidFill>
                <a:latin typeface="HK Modular Bold"/>
              </a:rPr>
              <a:t>What is the force will an elephant that weights 459kg make after falling from a 900 meter building?</a:t>
            </a:r>
          </a:p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endParaRPr lang="en-US" sz="4800" spc="720" dirty="0">
              <a:solidFill>
                <a:srgbClr val="FFFFFF"/>
              </a:solidFill>
              <a:latin typeface="HK Modula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11755" y="2095500"/>
            <a:ext cx="8864490" cy="728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600"/>
              </a:lnSpc>
              <a:spcBef>
                <a:spcPct val="0"/>
              </a:spcBef>
            </a:pPr>
            <a:r>
              <a:rPr lang="en-US" sz="5600" spc="280" dirty="0">
                <a:solidFill>
                  <a:srgbClr val="000000"/>
                </a:solidFill>
                <a:latin typeface="Computer Says No Bold"/>
              </a:rPr>
              <a:t>Answer: 4,498.2 N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-5400000">
            <a:off x="-2601902" y="4659302"/>
            <a:ext cx="8177065" cy="9158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5400000">
            <a:off x="12712837" y="4659302"/>
            <a:ext cx="8177065" cy="91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46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62646" y="-1492979"/>
            <a:ext cx="11362708" cy="568135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531359" y="4695866"/>
            <a:ext cx="13225282" cy="4509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3661" spc="549" dirty="0">
                <a:solidFill>
                  <a:srgbClr val="FFFFFF"/>
                </a:solidFill>
                <a:latin typeface="HK Modular Bold"/>
              </a:rPr>
              <a:t>TWO OBJECTS ARE EXERTING FORCE ON EACH OTHER. </a:t>
            </a:r>
          </a:p>
          <a:p>
            <a:pPr algn="ctr">
              <a:lnSpc>
                <a:spcPts val="5126"/>
              </a:lnSpc>
            </a:pPr>
            <a:endParaRPr lang="en-US" sz="3661" spc="549" dirty="0">
              <a:solidFill>
                <a:srgbClr val="FFFFFF"/>
              </a:solidFill>
              <a:latin typeface="HK Modular Bold"/>
            </a:endParaRPr>
          </a:p>
          <a:p>
            <a:pPr marL="0" lvl="0" indent="0" algn="ctr">
              <a:lnSpc>
                <a:spcPts val="5126"/>
              </a:lnSpc>
              <a:spcBef>
                <a:spcPct val="0"/>
              </a:spcBef>
            </a:pPr>
            <a:r>
              <a:rPr lang="en-US" sz="3661" spc="549" dirty="0">
                <a:solidFill>
                  <a:srgbClr val="FFFFFF"/>
                </a:solidFill>
                <a:latin typeface="HK Modular Bold"/>
              </a:rPr>
              <a:t>If one of the masses is doubled, what happens to the force of gravity between the objects?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72540" y="1123950"/>
            <a:ext cx="10142921" cy="1456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600" spc="280" dirty="0">
                <a:solidFill>
                  <a:srgbClr val="000000"/>
                </a:solidFill>
                <a:latin typeface="Computer Says No Bold"/>
              </a:rPr>
              <a:t>Answer: It is also doubled. (p78C)</a:t>
            </a:r>
          </a:p>
          <a:p>
            <a:pPr marL="0" lvl="0" indent="0" algn="ctr">
              <a:lnSpc>
                <a:spcPts val="5600"/>
              </a:lnSpc>
              <a:spcBef>
                <a:spcPct val="0"/>
              </a:spcBef>
            </a:pPr>
            <a:endParaRPr lang="en-US" sz="5600" spc="280" dirty="0">
              <a:solidFill>
                <a:srgbClr val="000000"/>
              </a:solidFill>
              <a:latin typeface="Computer Says No Bold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-5400000">
            <a:off x="-2601902" y="4659302"/>
            <a:ext cx="8177065" cy="9158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5400000">
            <a:off x="12712837" y="4659302"/>
            <a:ext cx="8177065" cy="915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62646" y="-564122"/>
            <a:ext cx="11362708" cy="568135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531359" y="5395073"/>
            <a:ext cx="13225282" cy="3863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3661" spc="549" dirty="0">
                <a:solidFill>
                  <a:srgbClr val="FFFFFF"/>
                </a:solidFill>
                <a:latin typeface="HK Modular Bold"/>
              </a:rPr>
              <a:t>WHICH HAS MORE GRAVITATIONAL ATTRACTION, A PAIR OF STUDENTS STANDING ONE METER APART OR THE SAME STUDENTS STANDING THREE METERS APART?</a:t>
            </a:r>
          </a:p>
          <a:p>
            <a:pPr marL="0" lvl="0" indent="0" algn="ctr">
              <a:lnSpc>
                <a:spcPts val="5126"/>
              </a:lnSpc>
              <a:spcBef>
                <a:spcPct val="0"/>
              </a:spcBef>
            </a:pPr>
            <a:endParaRPr lang="en-US" sz="3661" spc="549" dirty="0">
              <a:solidFill>
                <a:srgbClr val="FFFFFF"/>
              </a:solidFill>
              <a:latin typeface="HK Modula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072540" y="1123950"/>
            <a:ext cx="10142921" cy="1456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00"/>
              </a:lnSpc>
              <a:spcBef>
                <a:spcPct val="0"/>
              </a:spcBef>
            </a:pPr>
            <a:r>
              <a:rPr lang="en-US" sz="5600" spc="280" dirty="0">
                <a:solidFill>
                  <a:srgbClr val="000000"/>
                </a:solidFill>
                <a:latin typeface="Computer Says No Bold"/>
              </a:rPr>
              <a:t>Answer: Those standing one meter apart. (p78C)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-5400000">
            <a:off x="-2601902" y="4659302"/>
            <a:ext cx="8177065" cy="9158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5400000">
            <a:off x="12712837" y="4659302"/>
            <a:ext cx="8177065" cy="915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62646" y="-564122"/>
            <a:ext cx="11362708" cy="568135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531359" y="5395073"/>
            <a:ext cx="13225282" cy="2569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3661" spc="549" dirty="0">
                <a:solidFill>
                  <a:srgbClr val="FFFFFF"/>
                </a:solidFill>
                <a:latin typeface="HK Modular Bold"/>
              </a:rPr>
              <a:t>WHAT WORD DESCRIBES THE AMOUNT OF MATTER AN OBJECT CONTAINS?</a:t>
            </a:r>
          </a:p>
          <a:p>
            <a:pPr marL="0" lvl="0" indent="0" algn="ctr">
              <a:lnSpc>
                <a:spcPts val="5126"/>
              </a:lnSpc>
              <a:spcBef>
                <a:spcPct val="0"/>
              </a:spcBef>
            </a:pPr>
            <a:endParaRPr lang="en-US" sz="3661" spc="549" dirty="0">
              <a:solidFill>
                <a:srgbClr val="FFFFFF"/>
              </a:solidFill>
              <a:latin typeface="HK Modula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072540" y="2060968"/>
            <a:ext cx="10142921" cy="1456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600" spc="280" dirty="0">
                <a:solidFill>
                  <a:srgbClr val="000000"/>
                </a:solidFill>
                <a:latin typeface="Computer Says No Bold"/>
              </a:rPr>
              <a:t>Answer: Mass (p79C)</a:t>
            </a:r>
          </a:p>
          <a:p>
            <a:pPr marL="0" lvl="0" indent="0" algn="ctr">
              <a:lnSpc>
                <a:spcPts val="5600"/>
              </a:lnSpc>
              <a:spcBef>
                <a:spcPct val="0"/>
              </a:spcBef>
            </a:pPr>
            <a:endParaRPr lang="en-US" sz="5600" spc="280" dirty="0">
              <a:solidFill>
                <a:srgbClr val="000000"/>
              </a:solidFill>
              <a:latin typeface="Computer Says No Bold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-5400000">
            <a:off x="-2601902" y="4659302"/>
            <a:ext cx="8177065" cy="9158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5400000">
            <a:off x="12712837" y="4659302"/>
            <a:ext cx="8177065" cy="915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62646" y="-564122"/>
            <a:ext cx="11362708" cy="568135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462646" y="5989210"/>
            <a:ext cx="11383558" cy="3216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3661" spc="549">
                <a:solidFill>
                  <a:srgbClr val="FFFFFF"/>
                </a:solidFill>
                <a:latin typeface="HK Modular Bold"/>
              </a:rPr>
              <a:t>COMPARE THE TIMES IT TAKES TWO OBJECTS WITH DIFFERENT MASSES TO FALL FROM THE SAME HEIGHT.</a:t>
            </a:r>
          </a:p>
          <a:p>
            <a:pPr marL="0" lvl="0" indent="0" algn="ctr">
              <a:lnSpc>
                <a:spcPts val="5126"/>
              </a:lnSpc>
              <a:spcBef>
                <a:spcPct val="0"/>
              </a:spcBef>
            </a:pPr>
            <a:endParaRPr lang="en-US" sz="3661" spc="549">
              <a:solidFill>
                <a:srgbClr val="FFFFFF"/>
              </a:solidFill>
              <a:latin typeface="HK Modula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817570" y="1194303"/>
            <a:ext cx="8576660" cy="21645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600"/>
              </a:lnSpc>
              <a:spcBef>
                <a:spcPct val="0"/>
              </a:spcBef>
            </a:pPr>
            <a:r>
              <a:rPr lang="en-US" sz="5600" spc="280" dirty="0">
                <a:solidFill>
                  <a:srgbClr val="000000"/>
                </a:solidFill>
                <a:latin typeface="Computer Says No Bold"/>
              </a:rPr>
              <a:t>Answer: They fall in the same time if they are in a vacuum. (p79C)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-5400000">
            <a:off x="-2601902" y="4659302"/>
            <a:ext cx="8177065" cy="9158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5400000">
            <a:off x="12712837" y="4659302"/>
            <a:ext cx="8177065" cy="915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62646" y="-564122"/>
            <a:ext cx="11362708" cy="568135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462646" y="5970160"/>
            <a:ext cx="11362708" cy="1617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00"/>
              </a:lnSpc>
              <a:spcBef>
                <a:spcPct val="0"/>
              </a:spcBef>
            </a:pPr>
            <a:r>
              <a:rPr lang="en-US" sz="4643" spc="696">
                <a:solidFill>
                  <a:srgbClr val="FFFFFF"/>
                </a:solidFill>
                <a:latin typeface="HK Modular Bold"/>
              </a:rPr>
              <a:t>WHAT KEEPS THE MOON IN ORBIT?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12870" y="647700"/>
            <a:ext cx="7662260" cy="3600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600"/>
              </a:lnSpc>
              <a:spcBef>
                <a:spcPct val="0"/>
              </a:spcBef>
            </a:pPr>
            <a:r>
              <a:rPr lang="en-US" sz="5600" spc="280" dirty="0">
                <a:solidFill>
                  <a:srgbClr val="000000"/>
                </a:solidFill>
                <a:latin typeface="Computer Says No Bold"/>
              </a:rPr>
              <a:t>Answer: The gravitational attraction of Earth and centripetal force (p80C)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-5400000">
            <a:off x="-2601902" y="4659302"/>
            <a:ext cx="8177065" cy="9158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5400000">
            <a:off x="12712837" y="4659302"/>
            <a:ext cx="8177065" cy="915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62646" y="-564122"/>
            <a:ext cx="11362708" cy="568135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462646" y="5970160"/>
            <a:ext cx="11362708" cy="3257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4643" spc="696">
                <a:solidFill>
                  <a:srgbClr val="FFFFFF"/>
                </a:solidFill>
                <a:latin typeface="HK Modular Bold"/>
              </a:rPr>
              <a:t>WHAT TWO FACTORS KEEP AN OBJECT IN ORBIT?</a:t>
            </a:r>
          </a:p>
          <a:p>
            <a:pPr marL="0" lvl="0" indent="0" algn="ctr">
              <a:lnSpc>
                <a:spcPts val="6500"/>
              </a:lnSpc>
              <a:spcBef>
                <a:spcPct val="0"/>
              </a:spcBef>
            </a:pPr>
            <a:endParaRPr lang="en-US" sz="4643" spc="696">
              <a:solidFill>
                <a:srgbClr val="FFFFFF"/>
              </a:solidFill>
              <a:latin typeface="HK Modula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072540" y="1317816"/>
            <a:ext cx="10142921" cy="1456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600" spc="280" dirty="0">
                <a:solidFill>
                  <a:srgbClr val="000000"/>
                </a:solidFill>
                <a:latin typeface="Computer Says No Bold"/>
              </a:rPr>
              <a:t>Answer: its speed and gravity (p80C)</a:t>
            </a:r>
          </a:p>
          <a:p>
            <a:pPr marL="0" lvl="0" indent="0" algn="ctr">
              <a:lnSpc>
                <a:spcPts val="5600"/>
              </a:lnSpc>
              <a:spcBef>
                <a:spcPct val="0"/>
              </a:spcBef>
            </a:pPr>
            <a:endParaRPr lang="en-US" sz="5600" spc="280" dirty="0">
              <a:solidFill>
                <a:srgbClr val="000000"/>
              </a:solidFill>
              <a:latin typeface="Computer Says No Bold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-5400000">
            <a:off x="-2601902" y="4659302"/>
            <a:ext cx="8177065" cy="9158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5400000">
            <a:off x="12712837" y="4659302"/>
            <a:ext cx="8177065" cy="915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62646" y="-564122"/>
            <a:ext cx="11362708" cy="568135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462646" y="5970160"/>
            <a:ext cx="11362708" cy="3257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00"/>
              </a:lnSpc>
              <a:spcBef>
                <a:spcPct val="0"/>
              </a:spcBef>
            </a:pPr>
            <a:r>
              <a:rPr lang="en-US" sz="4643" spc="696">
                <a:solidFill>
                  <a:srgbClr val="FFFFFF"/>
                </a:solidFill>
                <a:latin typeface="HK Modular Bold"/>
              </a:rPr>
              <a:t>WHAT HAPPENS WHEN A SPACECRAFT IS LAUNCHED AT TOO GREAT A SPEED?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72540" y="1595835"/>
            <a:ext cx="10142921" cy="1456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00"/>
              </a:lnSpc>
              <a:spcBef>
                <a:spcPct val="0"/>
              </a:spcBef>
            </a:pPr>
            <a:r>
              <a:rPr lang="en-US" sz="5600" spc="280" dirty="0">
                <a:solidFill>
                  <a:srgbClr val="000000"/>
                </a:solidFill>
                <a:latin typeface="Computer Says No Bold"/>
              </a:rPr>
              <a:t>Answer: It escapes Earth’s gravity. (p82C)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-5400000">
            <a:off x="-2601902" y="4659302"/>
            <a:ext cx="8177065" cy="9158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5400000">
            <a:off x="12712837" y="4659302"/>
            <a:ext cx="8177065" cy="915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-20053" y="26269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62646" y="-564122"/>
            <a:ext cx="11362708" cy="568135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462646" y="5970160"/>
            <a:ext cx="11362708" cy="243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00"/>
              </a:lnSpc>
              <a:spcBef>
                <a:spcPct val="0"/>
              </a:spcBef>
            </a:pPr>
            <a:r>
              <a:rPr lang="en-US" sz="4643" spc="696" dirty="0">
                <a:solidFill>
                  <a:srgbClr val="FFFFFF"/>
                </a:solidFill>
                <a:latin typeface="HK Modular Bold"/>
              </a:rPr>
              <a:t>WHY DO ASTRONAUTS FLOAT WHEN THEY ARE IN ORBIT?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60469" y="693815"/>
            <a:ext cx="7967061" cy="3600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600"/>
              </a:lnSpc>
              <a:spcBef>
                <a:spcPct val="0"/>
              </a:spcBef>
            </a:pPr>
            <a:r>
              <a:rPr lang="en-US" sz="5600" spc="280" dirty="0">
                <a:solidFill>
                  <a:srgbClr val="000000"/>
                </a:solidFill>
                <a:latin typeface="Computer Says No Bold"/>
              </a:rPr>
              <a:t>Answer: The astronauts and the spaceship are falling at the same rate. They are in free fall. (p83C)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-5400000">
            <a:off x="-2601902" y="4659302"/>
            <a:ext cx="8177065" cy="9158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8867"/>
          <a:stretch>
            <a:fillRect/>
          </a:stretch>
        </p:blipFill>
        <p:spPr>
          <a:xfrm rot="5400000">
            <a:off x="12712837" y="4659302"/>
            <a:ext cx="8177065" cy="915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360105" y="4794614"/>
            <a:ext cx="15567791" cy="336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spc="720" dirty="0">
                <a:solidFill>
                  <a:srgbClr val="FFFFFF"/>
                </a:solidFill>
                <a:latin typeface="HK Modular Bold Italics"/>
              </a:rPr>
              <a:t>WHY WOULD YOU WEIGH DIFFERENTLY ON THE MOON THAN YOU WOULD ON EARTH?</a:t>
            </a:r>
          </a:p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endParaRPr lang="en-US" sz="4800" spc="720" dirty="0">
              <a:solidFill>
                <a:srgbClr val="FFFFFF"/>
              </a:solidFill>
              <a:latin typeface="HK Modular Bold Italics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79076" b="1351"/>
          <a:stretch>
            <a:fillRect/>
          </a:stretch>
        </p:blipFill>
        <p:spPr>
          <a:xfrm>
            <a:off x="0" y="8356417"/>
            <a:ext cx="18288000" cy="193058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81126"/>
          <a:stretch>
            <a:fillRect/>
          </a:stretch>
        </p:blipFill>
        <p:spPr>
          <a:xfrm>
            <a:off x="886023" y="-200025"/>
            <a:ext cx="16515953" cy="1681344"/>
          </a:xfrm>
          <a:prstGeom prst="rect">
            <a:avLst/>
          </a:prstGeom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BBF4FD03-3037-4324-BF62-8C917897B956}"/>
              </a:ext>
            </a:extLst>
          </p:cNvPr>
          <p:cNvSpPr txBox="1"/>
          <p:nvPr/>
        </p:nvSpPr>
        <p:spPr>
          <a:xfrm>
            <a:off x="4354553" y="2295242"/>
            <a:ext cx="9578892" cy="2123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13800" spc="280" dirty="0">
                <a:solidFill>
                  <a:srgbClr val="00FFFF"/>
                </a:solidFill>
                <a:latin typeface="Computer Says No Bold"/>
              </a:rPr>
              <a:t>Wrap Up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91808" b="13021"/>
          <a:stretch>
            <a:fillRect/>
          </a:stretch>
        </p:blipFill>
        <p:spPr>
          <a:xfrm rot="5400000">
            <a:off x="13885703" y="6913403"/>
            <a:ext cx="1070527" cy="567666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91808" b="13021"/>
          <a:stretch>
            <a:fillRect/>
          </a:stretch>
        </p:blipFill>
        <p:spPr>
          <a:xfrm rot="5400000" flipV="1">
            <a:off x="3331771" y="6913403"/>
            <a:ext cx="1070527" cy="567666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207927" y="5265599"/>
            <a:ext cx="11872146" cy="1723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5600" spc="280" dirty="0">
                <a:solidFill>
                  <a:srgbClr val="00FFFF"/>
                </a:solidFill>
                <a:latin typeface="Computer Says No Bold"/>
              </a:rPr>
              <a:t>EPOLY</a:t>
            </a:r>
          </a:p>
          <a:p>
            <a:pPr marL="0" lvl="0" indent="0" algn="ctr">
              <a:spcBef>
                <a:spcPct val="0"/>
              </a:spcBef>
            </a:pPr>
            <a:r>
              <a:rPr lang="en-US" sz="5600" spc="280" dirty="0">
                <a:solidFill>
                  <a:srgbClr val="00FFFF"/>
                </a:solidFill>
                <a:latin typeface="Computer Says No Bold"/>
              </a:rPr>
              <a:t>CORNELL NOTES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28249" y="2480301"/>
            <a:ext cx="13513874" cy="1104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59"/>
              </a:lnSpc>
              <a:spcBef>
                <a:spcPct val="0"/>
              </a:spcBef>
            </a:pPr>
            <a:r>
              <a:rPr lang="en-US" sz="6399" spc="1087">
                <a:solidFill>
                  <a:srgbClr val="FFFFFF"/>
                </a:solidFill>
                <a:latin typeface="HK Modular Bold Italics"/>
              </a:rPr>
              <a:t>HOMEWORK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91808" b="13021"/>
          <a:stretch>
            <a:fillRect/>
          </a:stretch>
        </p:blipFill>
        <p:spPr>
          <a:xfrm rot="-5400000">
            <a:off x="3331771" y="-2303071"/>
            <a:ext cx="1070527" cy="567666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91808" b="13021"/>
          <a:stretch>
            <a:fillRect/>
          </a:stretch>
        </p:blipFill>
        <p:spPr>
          <a:xfrm rot="-5400000" flipV="1">
            <a:off x="13885703" y="-2303071"/>
            <a:ext cx="1070527" cy="5676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4" t="6364" r="3760" b="4156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25053" y="923925"/>
            <a:ext cx="10637893" cy="0"/>
          </a:xfrm>
          <a:prstGeom prst="line">
            <a:avLst/>
          </a:prstGeom>
          <a:ln w="47625" cap="flat">
            <a:solidFill>
              <a:srgbClr val="00FFFF"/>
            </a:solidFill>
            <a:prstDash val="solid"/>
            <a:headEnd type="oval" w="lg" len="lg"/>
            <a:tailEnd type="oval" w="lg" len="lg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05319" y="757930"/>
            <a:ext cx="477363" cy="42723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161812" y="757930"/>
            <a:ext cx="477363" cy="42723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648825" y="757930"/>
            <a:ext cx="477363" cy="427239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400760" y="3465087"/>
            <a:ext cx="13486480" cy="177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560"/>
              </a:lnSpc>
              <a:spcBef>
                <a:spcPct val="0"/>
              </a:spcBef>
            </a:pPr>
            <a:r>
              <a:rPr lang="en-US" sz="10400" spc="1768">
                <a:solidFill>
                  <a:srgbClr val="FFFFFF"/>
                </a:solidFill>
                <a:latin typeface="HK Modular Bold Italics"/>
              </a:rPr>
              <a:t>THANK YOU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t="39427" r="50454"/>
          <a:stretch>
            <a:fillRect/>
          </a:stretch>
        </p:blipFill>
        <p:spPr>
          <a:xfrm>
            <a:off x="557645" y="6466325"/>
            <a:ext cx="5333070" cy="3374145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354554" y="6026046"/>
            <a:ext cx="9578892" cy="1723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5600" spc="280" dirty="0">
                <a:solidFill>
                  <a:srgbClr val="00FFFF"/>
                </a:solidFill>
                <a:latin typeface="Computer Says No Bold"/>
              </a:rPr>
              <a:t>I HOPE YOU LEARNED SOMETHING NEW!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0454" t="39427"/>
          <a:stretch>
            <a:fillRect/>
          </a:stretch>
        </p:blipFill>
        <p:spPr>
          <a:xfrm>
            <a:off x="12397285" y="6466325"/>
            <a:ext cx="5333070" cy="33741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1689</TotalTime>
  <Words>912</Words>
  <Application>Microsoft Office PowerPoint</Application>
  <PresentationFormat>Custom</PresentationFormat>
  <Paragraphs>102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Computer Says No Bold</vt:lpstr>
      <vt:lpstr>굴림</vt:lpstr>
      <vt:lpstr>Arial</vt:lpstr>
      <vt:lpstr>Calibri</vt:lpstr>
      <vt:lpstr>HK Modular Bold Italics</vt:lpstr>
      <vt:lpstr>HK Modular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user</dc:creator>
  <cp:lastModifiedBy>user</cp:lastModifiedBy>
  <cp:revision>46</cp:revision>
  <dcterms:created xsi:type="dcterms:W3CDTF">2006-08-16T00:00:00Z</dcterms:created>
  <dcterms:modified xsi:type="dcterms:W3CDTF">2022-11-18T08:14:40Z</dcterms:modified>
  <dc:identifier>DAFLXPHiaPc</dc:identifier>
</cp:coreProperties>
</file>